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66" r:id="rId6"/>
    <p:sldId id="259" r:id="rId7"/>
    <p:sldId id="264" r:id="rId8"/>
    <p:sldId id="260" r:id="rId9"/>
    <p:sldId id="262" r:id="rId10"/>
    <p:sldId id="263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estra Judith" initials="Mjc" lastIdx="2" clrIdx="0">
    <p:extLst>
      <p:ext uri="{19B8F6BF-5375-455C-9EA6-DF929625EA0E}">
        <p15:presenceInfo xmlns:p15="http://schemas.microsoft.com/office/powerpoint/2012/main" userId="Maestra Jud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4660"/>
  </p:normalViewPr>
  <p:slideViewPr>
    <p:cSldViewPr snapToGrid="0">
      <p:cViewPr>
        <p:scale>
          <a:sx n="50" d="100"/>
          <a:sy n="50" d="100"/>
        </p:scale>
        <p:origin x="13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89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87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346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167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837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387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003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95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069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85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54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DEEDC-EEDF-4C60-B09D-C020E364DB82}" type="datetimeFigureOut">
              <a:rPr lang="es-MX" smtClean="0"/>
              <a:t>07/07/2023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6ECE-DE70-497F-AEE6-CA5F49648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36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5D8935CE-547F-41AE-A735-3AFFCF503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688621"/>
              </p:ext>
            </p:extLst>
          </p:nvPr>
        </p:nvGraphicFramePr>
        <p:xfrm>
          <a:off x="330199" y="719639"/>
          <a:ext cx="3203576" cy="2101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0079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303497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Aprovechamiento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Excelente rendimiento académico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Estudiante destacado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¡Vas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Buen aprovechamiento</a:t>
                      </a:r>
                    </a:p>
                    <a:p>
                      <a:r>
                        <a:rPr lang="es-MX" sz="900" dirty="0"/>
                        <a:t>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¡Sigue así, 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 necesario un esfuerzo extra</a:t>
                      </a:r>
                    </a:p>
                    <a:p>
                      <a:r>
                        <a:rPr lang="es-MX" sz="900" dirty="0"/>
                        <a:t>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Su rendimiento académico es bajo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45255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 necesario apoyo extracurricular.</a:t>
                      </a:r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6826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9B07655-1230-4459-B643-E29B6079D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756950"/>
              </p:ext>
            </p:extLst>
          </p:nvPr>
        </p:nvGraphicFramePr>
        <p:xfrm>
          <a:off x="3714749" y="719639"/>
          <a:ext cx="2886075" cy="1850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2666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363409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Asistencia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Asistencia perfecta 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Asiste puntualmente a clase 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¡Vas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Sus faltas son pocas y están justificadas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¡Sigue así, 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Tiene mas de 5 faltas sin justificar en el trimestre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 inasistencia esta afecta su rendimiento escolar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¡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45255"/>
                  </a:ext>
                </a:extLst>
              </a:tr>
            </a:tbl>
          </a:graphicData>
        </a:graphic>
      </p:graphicFrame>
      <p:graphicFrame>
        <p:nvGraphicFramePr>
          <p:cNvPr id="6" name="Tabla 4">
            <a:extLst>
              <a:ext uri="{FF2B5EF4-FFF2-40B4-BE49-F238E27FC236}">
                <a16:creationId xmlns:a16="http://schemas.microsoft.com/office/drawing/2014/main" id="{1CC67CC0-6B8C-4CA6-85EA-231272E77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149981"/>
              </p:ext>
            </p:extLst>
          </p:nvPr>
        </p:nvGraphicFramePr>
        <p:xfrm>
          <a:off x="330199" y="2964358"/>
          <a:ext cx="3203575" cy="2696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0187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403388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Conducta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Excelente conducta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Buen comportamiento dentro y fuera de salón de clase 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¡Vas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Su conducta es buena pero puede mejorar  </a:t>
                      </a:r>
                    </a:p>
                    <a:p>
                      <a:r>
                        <a:rPr lang="es-MX" sz="900" dirty="0"/>
                        <a:t>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¡Sigue así, 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 inquieto(a) y platica en clase. 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Se distrae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fácilmente</a:t>
                      </a:r>
                      <a:r>
                        <a:rPr lang="es-MX" sz="900" dirty="0"/>
                        <a:t>, debe de poner mas atención.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45255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Tiende a molestar a los compañeros, se le debe de vigilar constantemente.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 ¡Papás requiero de  tu atención!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68263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 le llama constantemente la atención y no hay cambio en su conducta. ¡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Papás requiero de  tu atención!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784579"/>
                  </a:ext>
                </a:extLst>
              </a:tr>
            </a:tbl>
          </a:graphicData>
        </a:graphic>
      </p:graphicFrame>
      <p:graphicFrame>
        <p:nvGraphicFramePr>
          <p:cNvPr id="7" name="Tabla 4">
            <a:extLst>
              <a:ext uri="{FF2B5EF4-FFF2-40B4-BE49-F238E27FC236}">
                <a16:creationId xmlns:a16="http://schemas.microsoft.com/office/drawing/2014/main" id="{AEC83209-2FA2-4CB4-931E-D4AC1EDBA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85441"/>
              </p:ext>
            </p:extLst>
          </p:nvPr>
        </p:nvGraphicFramePr>
        <p:xfrm>
          <a:off x="3714749" y="2678647"/>
          <a:ext cx="2886074" cy="2354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2665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363409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Trabajo Diario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Entrega sus trabajos en tiempo y forma.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 responsable pero debe de mejorar la calidad de sus trabajos ¡Vas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En ocasiones no cumple con la entrega de sus trabajos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Debe prestar mas atención  y esforzarse para terminar sus trabajos</a:t>
                      </a:r>
                    </a:p>
                    <a:p>
                      <a:r>
                        <a:rPr lang="es-MX" sz="900" dirty="0"/>
                        <a:t> .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Se distrae fácilmente, debe de poner mas atención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45255"/>
                  </a:ext>
                </a:extLst>
              </a:tr>
            </a:tbl>
          </a:graphicData>
        </a:graphic>
      </p:graphicFrame>
      <p:graphicFrame>
        <p:nvGraphicFramePr>
          <p:cNvPr id="9" name="Tabla 4">
            <a:extLst>
              <a:ext uri="{FF2B5EF4-FFF2-40B4-BE49-F238E27FC236}">
                <a16:creationId xmlns:a16="http://schemas.microsoft.com/office/drawing/2014/main" id="{457BE06C-7B10-41AE-AFE7-CF3E66C19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44733"/>
              </p:ext>
            </p:extLst>
          </p:nvPr>
        </p:nvGraphicFramePr>
        <p:xfrm>
          <a:off x="3714749" y="5149731"/>
          <a:ext cx="2886074" cy="1599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2666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363408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Tareas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Entrega sus tareas en tiempo y forma.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Entrega sus tareas pero las entrega a destiempo ¡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Vas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En ocasiones no cumple con la entrega  de sus tareas 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No cumple con tareas .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</a:tbl>
          </a:graphicData>
        </a:graphic>
      </p:graphicFrame>
      <p:graphicFrame>
        <p:nvGraphicFramePr>
          <p:cNvPr id="10" name="Tabla 4">
            <a:extLst>
              <a:ext uri="{FF2B5EF4-FFF2-40B4-BE49-F238E27FC236}">
                <a16:creationId xmlns:a16="http://schemas.microsoft.com/office/drawing/2014/main" id="{6FFCCDAD-67EF-4E51-82A7-459EF56D1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514457"/>
              </p:ext>
            </p:extLst>
          </p:nvPr>
        </p:nvGraphicFramePr>
        <p:xfrm>
          <a:off x="3731896" y="6858408"/>
          <a:ext cx="2846068" cy="2079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244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250824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Higiene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Asiste bien aseado(a) y con el uniforme escolar. </a:t>
                      </a:r>
                    </a:p>
                    <a:p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Su aseo personal es bueno, pero debe de cumplir con el uniforme.</a:t>
                      </a:r>
                      <a:endParaRPr lang="es-MX" sz="900" kern="1200" dirty="0">
                        <a:solidFill>
                          <a:schemeClr val="tx1"/>
                        </a:solidFill>
                        <a:latin typeface="Hambu Radul" panose="02000506000000020003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Debe de poner mas atención en su aseo personal.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No cumple con uniforme.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Requiere atención en su aseo personal.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¡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Papás requiero de  tu atención!</a:t>
                      </a:r>
                      <a:endParaRPr lang="es-MX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220700"/>
                  </a:ext>
                </a:extLst>
              </a:tr>
            </a:tbl>
          </a:graphicData>
        </a:graphic>
      </p:graphicFrame>
      <p:graphicFrame>
        <p:nvGraphicFramePr>
          <p:cNvPr id="11" name="Tabla 4">
            <a:extLst>
              <a:ext uri="{FF2B5EF4-FFF2-40B4-BE49-F238E27FC236}">
                <a16:creationId xmlns:a16="http://schemas.microsoft.com/office/drawing/2014/main" id="{B93B3D53-89E0-4938-B724-BC840FE9B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3726"/>
              </p:ext>
            </p:extLst>
          </p:nvPr>
        </p:nvGraphicFramePr>
        <p:xfrm>
          <a:off x="330200" y="5804253"/>
          <a:ext cx="3203574" cy="1988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0186">
                  <a:extLst>
                    <a:ext uri="{9D8B030D-6E8A-4147-A177-3AD203B41FA5}">
                      <a16:colId xmlns:a16="http://schemas.microsoft.com/office/drawing/2014/main" val="3138886871"/>
                    </a:ext>
                  </a:extLst>
                </a:gridCol>
                <a:gridCol w="403388">
                  <a:extLst>
                    <a:ext uri="{9D8B030D-6E8A-4147-A177-3AD203B41FA5}">
                      <a16:colId xmlns:a16="http://schemas.microsoft.com/office/drawing/2014/main" val="2546271527"/>
                    </a:ext>
                  </a:extLst>
                </a:gridCol>
              </a:tblGrid>
              <a:tr h="25105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latin typeface="Century Gothic" panose="020B0502020202020204" pitchFamily="34" charset="0"/>
                        </a:rPr>
                        <a:t>Lectura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0158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 lectura es fluida y su nivel de comprensión es bueno. </a:t>
                      </a:r>
                      <a:r>
                        <a:rPr lang="es-MX" sz="900" dirty="0">
                          <a:latin typeface="Hambu Radul" panose="02000506000000020003" pitchFamily="2" charset="0"/>
                        </a:rPr>
                        <a:t>¡Felicidades!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946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Lee bien, puede mejorar aspectos de la lectura, su comprensión debemos seguir trabajando con ella ¡</a:t>
                      </a:r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Vas bien, sigue así!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66437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 lectura es buena, su comprensión requiere apoyo.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¡Si te esfuerzas un poco mas puedes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09679"/>
                  </a:ext>
                </a:extLst>
              </a:tr>
              <a:tr h="251052">
                <a:tc>
                  <a:txBody>
                    <a:bodyPr/>
                    <a:lstStyle/>
                    <a:p>
                      <a:r>
                        <a:rPr lang="es-MX" sz="900" dirty="0"/>
                        <a:t>Es necesario que practique la lectura en casa al menor 5 minutos diarios.</a:t>
                      </a:r>
                    </a:p>
                    <a:p>
                      <a:r>
                        <a:rPr lang="es-MX" sz="900" kern="1200" dirty="0">
                          <a:solidFill>
                            <a:schemeClr val="tx1"/>
                          </a:solidFill>
                          <a:latin typeface="Hambu Radul" panose="02000506000000020003" pitchFamily="2" charset="0"/>
                          <a:ea typeface="+mn-ea"/>
                          <a:cs typeface="+mn-cs"/>
                        </a:rPr>
                        <a:t>¡Con el apoyo de los padres de familia puede mejorar!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48092"/>
                  </a:ext>
                </a:extLst>
              </a:tr>
            </a:tbl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2C9723B3-1689-4F19-8C42-BA475D6B372C}"/>
              </a:ext>
            </a:extLst>
          </p:cNvPr>
          <p:cNvSpPr/>
          <p:nvPr/>
        </p:nvSpPr>
        <p:spPr>
          <a:xfrm>
            <a:off x="2212962" y="-46749"/>
            <a:ext cx="24320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ln/>
                <a:solidFill>
                  <a:srgbClr val="FFC000"/>
                </a:solidFill>
                <a:latin typeface="Century Gothic" panose="020B0502020202020204" pitchFamily="34" charset="0"/>
              </a:rPr>
              <a:t>Informe 2° Trimestre </a:t>
            </a:r>
            <a:endParaRPr lang="es-ES" b="1" cap="none" spc="0" dirty="0">
              <a:ln/>
              <a:solidFill>
                <a:srgbClr val="FFC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C55E859-2805-41BD-817A-EF44C823DD5B}"/>
              </a:ext>
            </a:extLst>
          </p:cNvPr>
          <p:cNvSpPr txBox="1"/>
          <p:nvPr/>
        </p:nvSpPr>
        <p:spPr>
          <a:xfrm>
            <a:off x="330200" y="211594"/>
            <a:ext cx="619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Nombre del alumno: ________________________________________________Grado:5° A </a:t>
            </a:r>
          </a:p>
          <a:p>
            <a:pPr algn="ctr"/>
            <a:r>
              <a:rPr lang="es-MX" sz="1100" dirty="0"/>
              <a:t>Docente: _________________________		Ciclo Escolar 2022-2023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0448DFA-6DD0-4882-8DC8-E68D118B978D}"/>
              </a:ext>
            </a:extLst>
          </p:cNvPr>
          <p:cNvSpPr txBox="1"/>
          <p:nvPr/>
        </p:nvSpPr>
        <p:spPr>
          <a:xfrm>
            <a:off x="203835" y="7732077"/>
            <a:ext cx="3429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1200" dirty="0"/>
          </a:p>
          <a:p>
            <a:pPr algn="ctr"/>
            <a:r>
              <a:rPr lang="es-MX" sz="1200" dirty="0"/>
              <a:t>Firma del padre de familia o tutor:</a:t>
            </a:r>
          </a:p>
          <a:p>
            <a:pPr algn="ctr"/>
            <a:r>
              <a:rPr lang="es-MX" sz="1200" dirty="0"/>
              <a:t>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85970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DDC75-5618-48F6-AEEE-2A4CF1AF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450245"/>
            <a:ext cx="5915025" cy="421212"/>
          </a:xfrm>
        </p:spPr>
        <p:txBody>
          <a:bodyPr>
            <a:noAutofit/>
          </a:bodyPr>
          <a:lstStyle/>
          <a:p>
            <a:pPr algn="ctr"/>
            <a:r>
              <a:rPr lang="es-MX" sz="1600" b="1" dirty="0">
                <a:latin typeface="Century Gothic" panose="020B0502020202020204" pitchFamily="34" charset="0"/>
              </a:rPr>
              <a:t>Reunión entrega de boletas</a:t>
            </a:r>
            <a:br>
              <a:rPr lang="es-MX" sz="1600" b="1" dirty="0">
                <a:latin typeface="Century Gothic" panose="020B0502020202020204" pitchFamily="34" charset="0"/>
              </a:rPr>
            </a:br>
            <a:r>
              <a:rPr lang="es-MX" sz="1600" b="1" dirty="0">
                <a:latin typeface="Century Gothic" panose="020B0502020202020204" pitchFamily="34" charset="0"/>
              </a:rPr>
              <a:t>Segundo trimestre </a:t>
            </a:r>
            <a:br>
              <a:rPr lang="es-MX" sz="1600" b="1" dirty="0">
                <a:latin typeface="Century Gothic" panose="020B0502020202020204" pitchFamily="34" charset="0"/>
              </a:rPr>
            </a:br>
            <a:r>
              <a:rPr lang="es-MX" sz="1600" b="1" dirty="0">
                <a:latin typeface="Century Gothic" panose="020B0502020202020204" pitchFamily="34" charset="0"/>
              </a:rPr>
              <a:t>Orden del día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A405411-1F7F-4196-B7C1-BD16DBC5964C}"/>
              </a:ext>
            </a:extLst>
          </p:cNvPr>
          <p:cNvSpPr txBox="1">
            <a:spLocks/>
          </p:cNvSpPr>
          <p:nvPr/>
        </p:nvSpPr>
        <p:spPr>
          <a:xfrm>
            <a:off x="357186" y="1065115"/>
            <a:ext cx="6275843" cy="6729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AutoNum type="arabicPeriod"/>
            </a:pPr>
            <a:r>
              <a:rPr lang="es-MX" sz="1900" dirty="0">
                <a:latin typeface="Century Gothic" panose="020B0502020202020204" pitchFamily="34" charset="0"/>
              </a:rPr>
              <a:t>Bienvenida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MX" sz="1900" dirty="0">
                <a:latin typeface="Century Gothic" panose="020B0502020202020204" pitchFamily="34" charset="0"/>
              </a:rPr>
              <a:t>Firmar lista de asistencia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MX" sz="1900" dirty="0">
                <a:latin typeface="Century Gothic" panose="020B0502020202020204" pitchFamily="34" charset="0"/>
              </a:rPr>
              <a:t>Dia del niño (27 De Abril)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900" dirty="0">
                <a:latin typeface="Century Gothic" panose="020B0502020202020204" pitchFamily="34" charset="0"/>
              </a:rPr>
              <a:t>Semana loca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s-MX" sz="19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900" dirty="0">
                <a:latin typeface="Century Gothic" panose="020B0502020202020204" pitchFamily="34" charset="0"/>
              </a:rPr>
              <a:t>Convivio en cada salón organiza.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4. Actividad de la escuela (Rifa) para solventar gastos, aires acondicionados, Etc.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(Entregar el día lunes 24 de abril)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5. Entrega de boletas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6. Diplomas del cuadro de honor 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1° Paulina 2°Lariza 3° Derek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Acuerdos:</a:t>
            </a:r>
          </a:p>
          <a:p>
            <a:pPr>
              <a:lnSpc>
                <a:spcPct val="150000"/>
              </a:lnSpc>
            </a:pPr>
            <a:r>
              <a:rPr lang="es-MX" sz="1900" dirty="0">
                <a:latin typeface="Century Gothic" panose="020B0502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900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D30973CA-4FAF-441E-8C83-51350CBF2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827736"/>
              </p:ext>
            </p:extLst>
          </p:nvPr>
        </p:nvGraphicFramePr>
        <p:xfrm>
          <a:off x="357185" y="2668239"/>
          <a:ext cx="6029324" cy="87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331">
                  <a:extLst>
                    <a:ext uri="{9D8B030D-6E8A-4147-A177-3AD203B41FA5}">
                      <a16:colId xmlns:a16="http://schemas.microsoft.com/office/drawing/2014/main" val="2701625848"/>
                    </a:ext>
                  </a:extLst>
                </a:gridCol>
                <a:gridCol w="1507331">
                  <a:extLst>
                    <a:ext uri="{9D8B030D-6E8A-4147-A177-3AD203B41FA5}">
                      <a16:colId xmlns:a16="http://schemas.microsoft.com/office/drawing/2014/main" val="2143233645"/>
                    </a:ext>
                  </a:extLst>
                </a:gridCol>
                <a:gridCol w="1507331">
                  <a:extLst>
                    <a:ext uri="{9D8B030D-6E8A-4147-A177-3AD203B41FA5}">
                      <a16:colId xmlns:a16="http://schemas.microsoft.com/office/drawing/2014/main" val="3459730434"/>
                    </a:ext>
                  </a:extLst>
                </a:gridCol>
                <a:gridCol w="1507331">
                  <a:extLst>
                    <a:ext uri="{9D8B030D-6E8A-4147-A177-3AD203B41FA5}">
                      <a16:colId xmlns:a16="http://schemas.microsoft.com/office/drawing/2014/main" val="2539646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Lunes 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Martes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Miércoles 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Jueves 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6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Peinado o sombrero loco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Playera de super héroe o disfraz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Pijama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Dia del niño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9764560"/>
                  </a:ext>
                </a:extLst>
              </a:tr>
            </a:tbl>
          </a:graphicData>
        </a:graphic>
      </p:graphicFrame>
      <p:sp>
        <p:nvSpPr>
          <p:cNvPr id="6" name="Marco 5">
            <a:extLst>
              <a:ext uri="{FF2B5EF4-FFF2-40B4-BE49-F238E27FC236}">
                <a16:creationId xmlns:a16="http://schemas.microsoft.com/office/drawing/2014/main" id="{7B2CA99C-7F60-4DFF-A9D0-62489A98A006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24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4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63066-B412-499E-A030-DB8625AB5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327179"/>
            <a:ext cx="6219599" cy="1767417"/>
          </a:xfrm>
        </p:spPr>
        <p:txBody>
          <a:bodyPr>
            <a:noAutofit/>
          </a:bodyPr>
          <a:lstStyle/>
          <a:p>
            <a:pPr algn="ctr"/>
            <a:r>
              <a:rPr lang="es-MX" sz="3600" dirty="0">
                <a:solidFill>
                  <a:srgbClr val="0070C0"/>
                </a:solidFill>
                <a:latin typeface="HelloMummy" panose="02000603000000000000" pitchFamily="2" charset="0"/>
                <a:ea typeface="HelloMummy" panose="02000603000000000000" pitchFamily="2" charset="0"/>
              </a:rPr>
              <a:t>Somos un equipo y </a:t>
            </a:r>
            <a:r>
              <a:rPr lang="es-MX" sz="3600" dirty="0">
                <a:solidFill>
                  <a:srgbClr val="00B050"/>
                </a:solidFill>
                <a:latin typeface="HelloMummy" panose="02000603000000000000" pitchFamily="2" charset="0"/>
                <a:ea typeface="HelloMummy" panose="02000603000000000000" pitchFamily="2" charset="0"/>
              </a:rPr>
              <a:t>JUNTOS</a:t>
            </a:r>
            <a:r>
              <a:rPr lang="es-MX" sz="3600" dirty="0">
                <a:solidFill>
                  <a:srgbClr val="0070C0"/>
                </a:solidFill>
                <a:latin typeface="HelloMummy" panose="02000603000000000000" pitchFamily="2" charset="0"/>
                <a:ea typeface="HelloMummy" panose="02000603000000000000" pitchFamily="2" charset="0"/>
              </a:rPr>
              <a:t> trabajamos por la educación y el bienestar de sus hijos.</a:t>
            </a:r>
          </a:p>
        </p:txBody>
      </p:sp>
      <p:pic>
        <p:nvPicPr>
          <p:cNvPr id="1026" name="Picture 2" descr="Dibujo de Piezas de rompecabezas para colorear | Dibujos para colorear  imprimir gratis">
            <a:extLst>
              <a:ext uri="{FF2B5EF4-FFF2-40B4-BE49-F238E27FC236}">
                <a16:creationId xmlns:a16="http://schemas.microsoft.com/office/drawing/2014/main" id="{C1702823-EE5D-4543-9408-F5F4E27B8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00" y="2259921"/>
            <a:ext cx="5172295" cy="490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897474D-DD95-4A43-B75D-28081C2EDDB9}"/>
              </a:ext>
            </a:extLst>
          </p:cNvPr>
          <p:cNvSpPr/>
          <p:nvPr/>
        </p:nvSpPr>
        <p:spPr>
          <a:xfrm rot="2359246">
            <a:off x="4039337" y="3602339"/>
            <a:ext cx="17379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Escuela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2FC5CF0-43BA-4848-8AFD-B8D69DECD967}"/>
              </a:ext>
            </a:extLst>
          </p:cNvPr>
          <p:cNvSpPr/>
          <p:nvPr/>
        </p:nvSpPr>
        <p:spPr>
          <a:xfrm rot="1885423">
            <a:off x="3690352" y="5791323"/>
            <a:ext cx="21281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Maestr@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71456DE-48F7-4883-A6CA-30C74626AD9F}"/>
              </a:ext>
            </a:extLst>
          </p:cNvPr>
          <p:cNvSpPr/>
          <p:nvPr/>
        </p:nvSpPr>
        <p:spPr>
          <a:xfrm rot="2677362">
            <a:off x="1776577" y="5740948"/>
            <a:ext cx="18181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Alumno</a:t>
            </a:r>
            <a:endParaRPr lang="es-ES" sz="4000" b="0" cap="none" spc="0" dirty="0">
              <a:ln w="0"/>
              <a:solidFill>
                <a:srgbClr val="FFC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CF64DC-C35F-4BE0-B7B0-AB1EE1DD44D6}"/>
              </a:ext>
            </a:extLst>
          </p:cNvPr>
          <p:cNvSpPr/>
          <p:nvPr/>
        </p:nvSpPr>
        <p:spPr>
          <a:xfrm rot="19838727">
            <a:off x="943868" y="2883209"/>
            <a:ext cx="212109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0" cap="none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Padres de </a:t>
            </a:r>
          </a:p>
          <a:p>
            <a:pPr algn="ctr"/>
            <a:r>
              <a:rPr lang="es-ES" sz="3600" b="0" cap="none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familia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F6F0866-5A00-40A9-B629-A09CCEB5A419}"/>
              </a:ext>
            </a:extLst>
          </p:cNvPr>
          <p:cNvSpPr txBox="1">
            <a:spLocks/>
          </p:cNvSpPr>
          <p:nvPr/>
        </p:nvSpPr>
        <p:spPr>
          <a:xfrm>
            <a:off x="319200" y="6836532"/>
            <a:ext cx="621959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sz="3600" dirty="0">
              <a:latin typeface="HelloMummy" panose="02000603000000000000" pitchFamily="2" charset="0"/>
              <a:ea typeface="HelloMummy" panose="02000603000000000000" pitchFamily="2" charset="0"/>
            </a:endParaRPr>
          </a:p>
          <a:p>
            <a:pPr algn="ctr"/>
            <a:r>
              <a:rPr lang="es-MX" sz="3600" dirty="0">
                <a:latin typeface="HelloMummy" panose="02000603000000000000" pitchFamily="2" charset="0"/>
                <a:ea typeface="HelloMummy" panose="02000603000000000000" pitchFamily="2" charset="0"/>
              </a:rPr>
              <a:t>Padre de familia: </a:t>
            </a:r>
          </a:p>
          <a:p>
            <a:pPr algn="ctr"/>
            <a:r>
              <a:rPr lang="es-MX" sz="3600" dirty="0">
                <a:latin typeface="HelloMummy" panose="02000603000000000000" pitchFamily="2" charset="0"/>
                <a:ea typeface="HelloMummy" panose="02000603000000000000" pitchFamily="2" charset="0"/>
              </a:rPr>
              <a:t>Eres </a:t>
            </a:r>
            <a:r>
              <a:rPr lang="es-MX" sz="3600" dirty="0">
                <a:solidFill>
                  <a:srgbClr val="FF0000"/>
                </a:solidFill>
                <a:latin typeface="HelloMummy" panose="02000603000000000000" pitchFamily="2" charset="0"/>
                <a:ea typeface="HelloMummy" panose="02000603000000000000" pitchFamily="2" charset="0"/>
              </a:rPr>
              <a:t>pieza</a:t>
            </a:r>
            <a:r>
              <a:rPr lang="es-MX" sz="3600" dirty="0">
                <a:latin typeface="HelloMummy" panose="02000603000000000000" pitchFamily="2" charset="0"/>
                <a:ea typeface="HelloMummy" panose="02000603000000000000" pitchFamily="2" charset="0"/>
              </a:rPr>
              <a:t> </a:t>
            </a:r>
            <a:r>
              <a:rPr lang="es-MX" sz="3600" dirty="0">
                <a:solidFill>
                  <a:srgbClr val="FF0000"/>
                </a:solidFill>
                <a:latin typeface="HelloMummy" panose="02000603000000000000" pitchFamily="2" charset="0"/>
                <a:ea typeface="HelloMummy" panose="02000603000000000000" pitchFamily="2" charset="0"/>
              </a:rPr>
              <a:t>fundamental</a:t>
            </a:r>
            <a:r>
              <a:rPr lang="es-MX" sz="3600" dirty="0">
                <a:latin typeface="HelloMummy" panose="02000603000000000000" pitchFamily="2" charset="0"/>
                <a:ea typeface="HelloMummy" panose="02000603000000000000" pitchFamily="2" charset="0"/>
              </a:rPr>
              <a:t> en la vida de tu hijo(a)</a:t>
            </a:r>
          </a:p>
        </p:txBody>
      </p:sp>
      <p:sp>
        <p:nvSpPr>
          <p:cNvPr id="5" name="Marco 4">
            <a:extLst>
              <a:ext uri="{FF2B5EF4-FFF2-40B4-BE49-F238E27FC236}">
                <a16:creationId xmlns:a16="http://schemas.microsoft.com/office/drawing/2014/main" id="{940898F9-4627-4DE3-B5D3-A5497AEF0427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2160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7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549F17B-4E23-4C74-932E-2CC0748BF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7322"/>
            <a:ext cx="3276599" cy="207139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4EB4911-4157-439A-8469-38615344A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9117"/>
            <a:ext cx="2921000" cy="1659464"/>
          </a:xfrm>
        </p:spPr>
        <p:txBody>
          <a:bodyPr>
            <a:normAutofit fontScale="90000"/>
          </a:bodyPr>
          <a:lstStyle/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2976077E-3879-49A7-938E-64E436F17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-37322"/>
            <a:ext cx="3276599" cy="207139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455DE9C-35FB-40DF-9849-B9F72D4BE588}"/>
              </a:ext>
            </a:extLst>
          </p:cNvPr>
          <p:cNvSpPr txBox="1">
            <a:spLocks/>
          </p:cNvSpPr>
          <p:nvPr/>
        </p:nvSpPr>
        <p:spPr>
          <a:xfrm>
            <a:off x="3505199" y="129117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10" name="Marcador de contenido 6">
            <a:extLst>
              <a:ext uri="{FF2B5EF4-FFF2-40B4-BE49-F238E27FC236}">
                <a16:creationId xmlns:a16="http://schemas.microsoft.com/office/drawing/2014/main" id="{D568A2F5-0B6B-4205-ACE5-98C79D991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" y="2200512"/>
            <a:ext cx="3276599" cy="207139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EC886B34-B6CF-491B-B12C-658E8E2D1C8A}"/>
              </a:ext>
            </a:extLst>
          </p:cNvPr>
          <p:cNvSpPr txBox="1">
            <a:spLocks/>
          </p:cNvSpPr>
          <p:nvPr/>
        </p:nvSpPr>
        <p:spPr>
          <a:xfrm>
            <a:off x="215901" y="2366951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AA5C6B99-A586-4571-ABF4-1EDCF9D84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2200512"/>
            <a:ext cx="3276599" cy="2071395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53721C5E-B0D8-4689-8249-17226DCAE310}"/>
              </a:ext>
            </a:extLst>
          </p:cNvPr>
          <p:cNvSpPr txBox="1">
            <a:spLocks/>
          </p:cNvSpPr>
          <p:nvPr/>
        </p:nvSpPr>
        <p:spPr>
          <a:xfrm>
            <a:off x="3670299" y="2406477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B567A50E-C38E-47E7-8391-B2B7391A8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72000"/>
            <a:ext cx="3276599" cy="2071395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D17A59C7-ED07-4841-98AC-139604E5E6D4}"/>
              </a:ext>
            </a:extLst>
          </p:cNvPr>
          <p:cNvSpPr txBox="1">
            <a:spLocks/>
          </p:cNvSpPr>
          <p:nvPr/>
        </p:nvSpPr>
        <p:spPr>
          <a:xfrm>
            <a:off x="228600" y="4738439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6" name="Marcador de contenido 6">
            <a:extLst>
              <a:ext uri="{FF2B5EF4-FFF2-40B4-BE49-F238E27FC236}">
                <a16:creationId xmlns:a16="http://schemas.microsoft.com/office/drawing/2014/main" id="{1D30489E-E4C3-461A-9C44-86EFD577A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4572000"/>
            <a:ext cx="3276599" cy="2071395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4E2B6B3B-93FF-41FA-8DC4-B617D908861F}"/>
              </a:ext>
            </a:extLst>
          </p:cNvPr>
          <p:cNvSpPr txBox="1">
            <a:spLocks/>
          </p:cNvSpPr>
          <p:nvPr/>
        </p:nvSpPr>
        <p:spPr>
          <a:xfrm>
            <a:off x="3682998" y="4777965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8" name="Marcador de contenido 6">
            <a:extLst>
              <a:ext uri="{FF2B5EF4-FFF2-40B4-BE49-F238E27FC236}">
                <a16:creationId xmlns:a16="http://schemas.microsoft.com/office/drawing/2014/main" id="{A78902E9-836F-4ECA-9684-B6AEDFA32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49360"/>
            <a:ext cx="3276599" cy="2071395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24459086-E9FE-440B-84E9-3037B9D0CCB0}"/>
              </a:ext>
            </a:extLst>
          </p:cNvPr>
          <p:cNvSpPr txBox="1">
            <a:spLocks/>
          </p:cNvSpPr>
          <p:nvPr/>
        </p:nvSpPr>
        <p:spPr>
          <a:xfrm>
            <a:off x="228600" y="7015799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20" name="Marcador de contenido 6">
            <a:extLst>
              <a:ext uri="{FF2B5EF4-FFF2-40B4-BE49-F238E27FC236}">
                <a16:creationId xmlns:a16="http://schemas.microsoft.com/office/drawing/2014/main" id="{3D9B9BA4-94F7-48C3-AB99-190D68A33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6849360"/>
            <a:ext cx="3276599" cy="2071395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34F860AF-B5CE-4A3B-B0BF-F8DAA9A807FA}"/>
              </a:ext>
            </a:extLst>
          </p:cNvPr>
          <p:cNvSpPr txBox="1">
            <a:spLocks/>
          </p:cNvSpPr>
          <p:nvPr/>
        </p:nvSpPr>
        <p:spPr>
          <a:xfrm>
            <a:off x="3682998" y="7055325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</p:spTree>
    <p:extLst>
      <p:ext uri="{BB962C8B-B14F-4D97-AF65-F5344CB8AC3E}">
        <p14:creationId xmlns:p14="http://schemas.microsoft.com/office/powerpoint/2010/main" val="85094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80733-DD32-414C-8E48-31C5EC61A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0FDCDC-D9DD-47EB-B17B-C96726B5A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6">
            <a:extLst>
              <a:ext uri="{FF2B5EF4-FFF2-40B4-BE49-F238E27FC236}">
                <a16:creationId xmlns:a16="http://schemas.microsoft.com/office/drawing/2014/main" id="{E5BA6398-148D-418C-B39C-CDBE3848D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849"/>
            <a:ext cx="4422710" cy="207139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5680B00-2C51-4C1A-9DA0-A3FF6B931CEC}"/>
              </a:ext>
            </a:extLst>
          </p:cNvPr>
          <p:cNvSpPr txBox="1">
            <a:spLocks/>
          </p:cNvSpPr>
          <p:nvPr/>
        </p:nvSpPr>
        <p:spPr>
          <a:xfrm>
            <a:off x="99059" y="129116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6" name="Marcador de contenido 6">
            <a:extLst>
              <a:ext uri="{FF2B5EF4-FFF2-40B4-BE49-F238E27FC236}">
                <a16:creationId xmlns:a16="http://schemas.microsoft.com/office/drawing/2014/main" id="{7EF46905-50FC-475F-B909-85E5BA325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511"/>
            <a:ext cx="4422710" cy="207139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5D6AD4F-10E4-4C54-B78B-056B0D647621}"/>
              </a:ext>
            </a:extLst>
          </p:cNvPr>
          <p:cNvSpPr txBox="1">
            <a:spLocks/>
          </p:cNvSpPr>
          <p:nvPr/>
        </p:nvSpPr>
        <p:spPr>
          <a:xfrm>
            <a:off x="99059" y="2406476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02C3368C-13BF-4812-9962-BB086596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5060"/>
            <a:ext cx="4422710" cy="207139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C44D21E-B136-4553-A078-4D55FA8F58D1}"/>
              </a:ext>
            </a:extLst>
          </p:cNvPr>
          <p:cNvSpPr txBox="1">
            <a:spLocks/>
          </p:cNvSpPr>
          <p:nvPr/>
        </p:nvSpPr>
        <p:spPr>
          <a:xfrm>
            <a:off x="99059" y="4661025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10" name="Marcador de contenido 6">
            <a:extLst>
              <a:ext uri="{FF2B5EF4-FFF2-40B4-BE49-F238E27FC236}">
                <a16:creationId xmlns:a16="http://schemas.microsoft.com/office/drawing/2014/main" id="{9366BAC9-F416-47AC-B414-EC7BBAD0F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2420"/>
            <a:ext cx="4422710" cy="207139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010E1C5F-E7CA-4A93-ABFF-BC79522A16DD}"/>
              </a:ext>
            </a:extLst>
          </p:cNvPr>
          <p:cNvSpPr txBox="1">
            <a:spLocks/>
          </p:cNvSpPr>
          <p:nvPr/>
        </p:nvSpPr>
        <p:spPr>
          <a:xfrm>
            <a:off x="99059" y="6938385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95B8C511-6700-4297-9EB1-5B9824587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65236" y="1324947"/>
            <a:ext cx="4422710" cy="2071395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6DBE6F18-A6F1-47B4-BBDC-A5EE48A21B53}"/>
              </a:ext>
            </a:extLst>
          </p:cNvPr>
          <p:cNvSpPr txBox="1">
            <a:spLocks/>
          </p:cNvSpPr>
          <p:nvPr/>
        </p:nvSpPr>
        <p:spPr>
          <a:xfrm rot="16200000">
            <a:off x="3564295" y="1530912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A60C4DBD-4A81-447E-ABFF-DC5E01999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05673" y="5814431"/>
            <a:ext cx="4422710" cy="2071395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243DC025-8920-4E33-8E2D-9E2D526DFFD1}"/>
              </a:ext>
            </a:extLst>
          </p:cNvPr>
          <p:cNvSpPr txBox="1">
            <a:spLocks/>
          </p:cNvSpPr>
          <p:nvPr/>
        </p:nvSpPr>
        <p:spPr>
          <a:xfrm rot="16200000">
            <a:off x="3504732" y="6020396"/>
            <a:ext cx="3935963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QUINTO GRADO 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</a:p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</a:p>
          <a:p>
            <a:pPr algn="ctr"/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61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549F17B-4E23-4C74-932E-2CC0748BF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7322"/>
            <a:ext cx="3276599" cy="207139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4EB4911-4157-439A-8469-38615344A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9117"/>
            <a:ext cx="2921000" cy="1659464"/>
          </a:xfrm>
        </p:spPr>
        <p:txBody>
          <a:bodyPr>
            <a:normAutofit fontScale="90000"/>
          </a:bodyPr>
          <a:lstStyle/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2976077E-3879-49A7-938E-64E436F17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-37322"/>
            <a:ext cx="3276599" cy="207139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455DE9C-35FB-40DF-9849-B9F72D4BE588}"/>
              </a:ext>
            </a:extLst>
          </p:cNvPr>
          <p:cNvSpPr txBox="1">
            <a:spLocks/>
          </p:cNvSpPr>
          <p:nvPr/>
        </p:nvSpPr>
        <p:spPr>
          <a:xfrm>
            <a:off x="3505199" y="129117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  <a:endParaRPr lang="es-MX" sz="18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10" name="Marcador de contenido 6">
            <a:extLst>
              <a:ext uri="{FF2B5EF4-FFF2-40B4-BE49-F238E27FC236}">
                <a16:creationId xmlns:a16="http://schemas.microsoft.com/office/drawing/2014/main" id="{D568A2F5-0B6B-4205-ACE5-98C79D991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" y="2200512"/>
            <a:ext cx="3276599" cy="207139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EC886B34-B6CF-491B-B12C-658E8E2D1C8A}"/>
              </a:ext>
            </a:extLst>
          </p:cNvPr>
          <p:cNvSpPr txBox="1">
            <a:spLocks/>
          </p:cNvSpPr>
          <p:nvPr/>
        </p:nvSpPr>
        <p:spPr>
          <a:xfrm>
            <a:off x="215901" y="2366951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AA5C6B99-A586-4571-ABF4-1EDCF9D84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2200512"/>
            <a:ext cx="3276599" cy="2071395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53721C5E-B0D8-4689-8249-17226DCAE310}"/>
              </a:ext>
            </a:extLst>
          </p:cNvPr>
          <p:cNvSpPr txBox="1">
            <a:spLocks/>
          </p:cNvSpPr>
          <p:nvPr/>
        </p:nvSpPr>
        <p:spPr>
          <a:xfrm>
            <a:off x="3670299" y="2406477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B567A50E-C38E-47E7-8391-B2B7391A8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72000"/>
            <a:ext cx="3276599" cy="2071395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D17A59C7-ED07-4841-98AC-139604E5E6D4}"/>
              </a:ext>
            </a:extLst>
          </p:cNvPr>
          <p:cNvSpPr txBox="1">
            <a:spLocks/>
          </p:cNvSpPr>
          <p:nvPr/>
        </p:nvSpPr>
        <p:spPr>
          <a:xfrm>
            <a:off x="228600" y="4738439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6" name="Marcador de contenido 6">
            <a:extLst>
              <a:ext uri="{FF2B5EF4-FFF2-40B4-BE49-F238E27FC236}">
                <a16:creationId xmlns:a16="http://schemas.microsoft.com/office/drawing/2014/main" id="{1D30489E-E4C3-461A-9C44-86EFD577A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4572000"/>
            <a:ext cx="3276599" cy="2071395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4E2B6B3B-93FF-41FA-8DC4-B617D908861F}"/>
              </a:ext>
            </a:extLst>
          </p:cNvPr>
          <p:cNvSpPr txBox="1">
            <a:spLocks/>
          </p:cNvSpPr>
          <p:nvPr/>
        </p:nvSpPr>
        <p:spPr>
          <a:xfrm>
            <a:off x="3682998" y="4777965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18" name="Marcador de contenido 6">
            <a:extLst>
              <a:ext uri="{FF2B5EF4-FFF2-40B4-BE49-F238E27FC236}">
                <a16:creationId xmlns:a16="http://schemas.microsoft.com/office/drawing/2014/main" id="{A78902E9-836F-4ECA-9684-B6AEDFA32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49360"/>
            <a:ext cx="3276599" cy="2071395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24459086-E9FE-440B-84E9-3037B9D0CCB0}"/>
              </a:ext>
            </a:extLst>
          </p:cNvPr>
          <p:cNvSpPr txBox="1">
            <a:spLocks/>
          </p:cNvSpPr>
          <p:nvPr/>
        </p:nvSpPr>
        <p:spPr>
          <a:xfrm>
            <a:off x="228600" y="7015799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  <p:pic>
        <p:nvPicPr>
          <p:cNvPr id="20" name="Marcador de contenido 6">
            <a:extLst>
              <a:ext uri="{FF2B5EF4-FFF2-40B4-BE49-F238E27FC236}">
                <a16:creationId xmlns:a16="http://schemas.microsoft.com/office/drawing/2014/main" id="{3D9B9BA4-94F7-48C3-AB99-190D68A33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6849360"/>
            <a:ext cx="3276599" cy="2071395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34F860AF-B5CE-4A3B-B0BF-F8DAA9A807FA}"/>
              </a:ext>
            </a:extLst>
          </p:cNvPr>
          <p:cNvSpPr txBox="1">
            <a:spLocks/>
          </p:cNvSpPr>
          <p:nvPr/>
        </p:nvSpPr>
        <p:spPr>
          <a:xfrm>
            <a:off x="3682998" y="7055325"/>
            <a:ext cx="2921000" cy="165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Gracias por su asistencia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b="1" dirty="0">
                <a:latin typeface="HelloHappy" panose="02000603000000000000" pitchFamily="2" charset="0"/>
                <a:ea typeface="HelloHappy" panose="02000603000000000000" pitchFamily="2" charset="0"/>
              </a:rPr>
              <a:t>Entrega de boletas 2° Trimestre</a:t>
            </a:r>
            <a:b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</a:br>
            <a:r>
              <a:rPr lang="es-MX" sz="1800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</p:txBody>
      </p:sp>
    </p:spTree>
    <p:extLst>
      <p:ext uri="{BB962C8B-B14F-4D97-AF65-F5344CB8AC3E}">
        <p14:creationId xmlns:p14="http://schemas.microsoft.com/office/powerpoint/2010/main" val="2333425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2A899142-0B2A-40EC-9DAB-B793E3EB3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9350CDA-0210-4A58-891D-32C3108E1D6B}"/>
              </a:ext>
            </a:extLst>
          </p:cNvPr>
          <p:cNvSpPr txBox="1"/>
          <p:nvPr/>
        </p:nvSpPr>
        <p:spPr>
          <a:xfrm>
            <a:off x="254395" y="324217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15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228FF06F-9C04-4589-838C-9FAA4312D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4B3B5D-D57D-4F7C-B4F4-7378D203EFCC}"/>
              </a:ext>
            </a:extLst>
          </p:cNvPr>
          <p:cNvSpPr txBox="1"/>
          <p:nvPr/>
        </p:nvSpPr>
        <p:spPr>
          <a:xfrm>
            <a:off x="2356245" y="324217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17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0E54D1E6-D481-4234-952C-F8D2F1471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-66675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5822B91-7C69-4B52-A6BB-17F183E73565}"/>
              </a:ext>
            </a:extLst>
          </p:cNvPr>
          <p:cNvSpPr txBox="1"/>
          <p:nvPr/>
        </p:nvSpPr>
        <p:spPr>
          <a:xfrm>
            <a:off x="4508895" y="257542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19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515887FB-0BA6-4E97-B5A5-73362CA4F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952625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68585CA6-0B72-4FFE-84C3-41D6475EB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1952625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65275D2-ABC8-47A3-9DAF-17220E4FBA48}"/>
              </a:ext>
            </a:extLst>
          </p:cNvPr>
          <p:cNvSpPr txBox="1"/>
          <p:nvPr/>
        </p:nvSpPr>
        <p:spPr>
          <a:xfrm>
            <a:off x="2356245" y="2276842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22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A43F2331-EC4D-4FF1-98FA-7653547F0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188595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B10E9E3B-30AE-43CF-BADA-D5BDF6A60EBD}"/>
              </a:ext>
            </a:extLst>
          </p:cNvPr>
          <p:cNvSpPr txBox="1"/>
          <p:nvPr/>
        </p:nvSpPr>
        <p:spPr>
          <a:xfrm>
            <a:off x="4508895" y="2210167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24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E0545909-154F-4EAC-A768-EDF3564FA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90525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681C9289-EF41-4AB3-AEF3-F4D188B7E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90525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BDB76792-17DF-45D4-8BC3-C116ECDC5C68}"/>
              </a:ext>
            </a:extLst>
          </p:cNvPr>
          <p:cNvSpPr txBox="1"/>
          <p:nvPr/>
        </p:nvSpPr>
        <p:spPr>
          <a:xfrm>
            <a:off x="2356245" y="4229467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27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24B74551-C0E4-4071-93F6-E1AC59030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3838575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01E239-4D42-4EC5-A9D7-6CD9868AD476}"/>
              </a:ext>
            </a:extLst>
          </p:cNvPr>
          <p:cNvSpPr txBox="1"/>
          <p:nvPr/>
        </p:nvSpPr>
        <p:spPr>
          <a:xfrm>
            <a:off x="4508895" y="4162792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29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B96F74C8-65D7-4C51-8BFA-50C5323ED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605790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B50F61EC-F23E-45C8-A546-ED745B20C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6057900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B5406ED9-099E-48FE-9F7C-D533424FCEE1}"/>
              </a:ext>
            </a:extLst>
          </p:cNvPr>
          <p:cNvSpPr txBox="1"/>
          <p:nvPr/>
        </p:nvSpPr>
        <p:spPr>
          <a:xfrm>
            <a:off x="2356245" y="6382117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pic>
        <p:nvPicPr>
          <p:cNvPr id="32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8E86D41A-2FAB-4E30-8EAC-3FCFFF2A4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5991225"/>
            <a:ext cx="2152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A655952E-CF9D-4731-BB75-FEE07E61F5CF}"/>
              </a:ext>
            </a:extLst>
          </p:cNvPr>
          <p:cNvSpPr txBox="1"/>
          <p:nvPr/>
        </p:nvSpPr>
        <p:spPr>
          <a:xfrm>
            <a:off x="4508895" y="6315442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0B88072-5F96-4066-AA48-30FB9AE9842E}"/>
              </a:ext>
            </a:extLst>
          </p:cNvPr>
          <p:cNvSpPr txBox="1"/>
          <p:nvPr/>
        </p:nvSpPr>
        <p:spPr>
          <a:xfrm>
            <a:off x="228995" y="2315513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FBCF4CD-65EC-41E0-890D-08C87DC56ED0}"/>
              </a:ext>
            </a:extLst>
          </p:cNvPr>
          <p:cNvSpPr txBox="1"/>
          <p:nvPr/>
        </p:nvSpPr>
        <p:spPr>
          <a:xfrm>
            <a:off x="228995" y="4194618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85A003E-26BA-4C4D-ABA4-779385962430}"/>
              </a:ext>
            </a:extLst>
          </p:cNvPr>
          <p:cNvSpPr txBox="1"/>
          <p:nvPr/>
        </p:nvSpPr>
        <p:spPr>
          <a:xfrm>
            <a:off x="254395" y="6344275"/>
            <a:ext cx="1910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¨Detrás de cada alumno responsable hay unos padres comprometidos por la educación de sus hijos¨</a:t>
            </a:r>
          </a:p>
          <a:p>
            <a:pPr algn="ctr"/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¡Felicidades!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Eres pieza fundamental en la vida de tu hijo(a)</a:t>
            </a:r>
          </a:p>
          <a:p>
            <a:pPr algn="ctr"/>
            <a:r>
              <a:rPr lang="es-MX" sz="900" b="1" dirty="0">
                <a:latin typeface="HelloHappy" panose="02000603000000000000" pitchFamily="2" charset="0"/>
                <a:ea typeface="HelloHappy" panose="02000603000000000000" pitchFamily="2" charset="0"/>
              </a:rPr>
              <a:t>Reunión 2° trimestre</a:t>
            </a:r>
          </a:p>
          <a:p>
            <a:pPr algn="ctr"/>
            <a:endParaRPr lang="es-MX" sz="1100" b="1" dirty="0"/>
          </a:p>
        </p:txBody>
      </p:sp>
    </p:spTree>
    <p:extLst>
      <p:ext uri="{BB962C8B-B14F-4D97-AF65-F5344CB8AC3E}">
        <p14:creationId xmlns:p14="http://schemas.microsoft.com/office/powerpoint/2010/main" val="4261314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uadroTexto 23">
            <a:extLst>
              <a:ext uri="{FF2B5EF4-FFF2-40B4-BE49-F238E27FC236}">
                <a16:creationId xmlns:a16="http://schemas.microsoft.com/office/drawing/2014/main" id="{C816070F-CB8F-44AA-BD77-A86FB2405A18}"/>
              </a:ext>
            </a:extLst>
          </p:cNvPr>
          <p:cNvSpPr txBox="1"/>
          <p:nvPr/>
        </p:nvSpPr>
        <p:spPr>
          <a:xfrm>
            <a:off x="167949" y="151538"/>
            <a:ext cx="6522099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70C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la lectura diaria al menos 5 minutos.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 Elaborar reportes de lectura.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operaciones básicas (Multiplicación, División)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el material diariamente (Cuadernos, libros y lápiz)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Realizar trabajos mas limpios y ordenados.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Mejorar la conducta dentro y fuera del salón de clase.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Repesar todos los días tablas de multiplicar.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suma y resta de fracciones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la lectura de números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Evitar tener inasistencias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TODOS los trabajos y Tareas.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D55A949-A2D8-4B65-9DBE-3DF85F93B7FA}"/>
              </a:ext>
            </a:extLst>
          </p:cNvPr>
          <p:cNvSpPr/>
          <p:nvPr/>
        </p:nvSpPr>
        <p:spPr>
          <a:xfrm>
            <a:off x="0" y="0"/>
            <a:ext cx="6858000" cy="2962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Feliz sonriendo lápiz aula educativa o suministros de oficina personaje de  dibujos animados sobre el dibujo, redacción y caligrafía Fotografía de  stock - Alamy">
            <a:extLst>
              <a:ext uri="{FF2B5EF4-FFF2-40B4-BE49-F238E27FC236}">
                <a16:creationId xmlns:a16="http://schemas.microsoft.com/office/drawing/2014/main" id="{A1F5F2F4-27D6-4482-B0DF-9ABD98B95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0"/>
          <a:stretch/>
        </p:blipFill>
        <p:spPr bwMode="auto">
          <a:xfrm>
            <a:off x="5279433" y="705681"/>
            <a:ext cx="1410615" cy="206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1CCC315-0A28-449D-AFF2-0ACFCFDD7B48}"/>
              </a:ext>
            </a:extLst>
          </p:cNvPr>
          <p:cNvSpPr txBox="1"/>
          <p:nvPr/>
        </p:nvSpPr>
        <p:spPr>
          <a:xfrm>
            <a:off x="167949" y="3132833"/>
            <a:ext cx="6522099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70C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la lectura diaria al menos 5 minutos.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 Elaborar reportes de lectura.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operaciones básicas (Multiplicación, División)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el material diariamente (Cuadernos, libros y lápiz)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Realizar trabajos mas limpios y ordenados.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Mejorar la conducta dentro y fuera del salón de clase.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Repesar todos los días tablas de multiplicar.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suma y resta de fracciones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la lectura de números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Evitar tener inasistencias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TODOS los trabajos y Tareas.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68F6E32-2503-4091-AC97-1173CB8BA526}"/>
              </a:ext>
            </a:extLst>
          </p:cNvPr>
          <p:cNvSpPr/>
          <p:nvPr/>
        </p:nvSpPr>
        <p:spPr>
          <a:xfrm>
            <a:off x="0" y="2962245"/>
            <a:ext cx="6858000" cy="2962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" name="Picture 2" descr="Feliz sonriendo lápiz aula educativa o suministros de oficina personaje de  dibujos animados sobre el dibujo, redacción y caligrafía Fotografía de  stock - Alamy">
            <a:extLst>
              <a:ext uri="{FF2B5EF4-FFF2-40B4-BE49-F238E27FC236}">
                <a16:creationId xmlns:a16="http://schemas.microsoft.com/office/drawing/2014/main" id="{28A40DD4-73DC-4CA1-9964-458DE55DB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0"/>
          <a:stretch/>
        </p:blipFill>
        <p:spPr bwMode="auto">
          <a:xfrm>
            <a:off x="5279433" y="3686976"/>
            <a:ext cx="1410615" cy="206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AE60754-998E-4524-907B-25AE6E801C78}"/>
              </a:ext>
            </a:extLst>
          </p:cNvPr>
          <p:cNvSpPr txBox="1"/>
          <p:nvPr/>
        </p:nvSpPr>
        <p:spPr>
          <a:xfrm>
            <a:off x="167949" y="5973871"/>
            <a:ext cx="6522099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70C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la lectura diaria al menos 5 minutos.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 Elaborar reportes de lectura.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Practicar operaciones básicas (Multiplicación, División)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el material diariamente (Cuadernos, libros y lápiz)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Realizar trabajos mas limpios y ordenados.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Mejorar la conducta dentro y fuera del salón de clase.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Repesar todos los días tablas de multiplicar.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suma y resta de fracciones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Reforzar la lectura de números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Evitar tener inasistencias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400" b="1" dirty="0">
                <a:latin typeface="HelloHappy" panose="02000603000000000000" pitchFamily="2" charset="0"/>
                <a:ea typeface="HelloHappy" panose="02000603000000000000" pitchFamily="2" charset="0"/>
              </a:rPr>
              <a:t>Cumplir con TODOS los trabajos y Tareas.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MX" sz="1600" b="1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CB2E1DA-6D9D-48A9-97A1-BADD8637F64D}"/>
              </a:ext>
            </a:extLst>
          </p:cNvPr>
          <p:cNvSpPr/>
          <p:nvPr/>
        </p:nvSpPr>
        <p:spPr>
          <a:xfrm>
            <a:off x="0" y="5917583"/>
            <a:ext cx="6858000" cy="2962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7" name="Picture 2" descr="Feliz sonriendo lápiz aula educativa o suministros de oficina personaje de  dibujos animados sobre el dibujo, redacción y caligrafía Fotografía de  stock - Alamy">
            <a:extLst>
              <a:ext uri="{FF2B5EF4-FFF2-40B4-BE49-F238E27FC236}">
                <a16:creationId xmlns:a16="http://schemas.microsoft.com/office/drawing/2014/main" id="{18377F15-7291-4E14-8895-89A50A041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0"/>
          <a:stretch/>
        </p:blipFill>
        <p:spPr bwMode="auto">
          <a:xfrm>
            <a:off x="5279433" y="6528014"/>
            <a:ext cx="1410615" cy="206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49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81514D-FB39-4A12-97B9-366AE1B53D35}"/>
              </a:ext>
            </a:extLst>
          </p:cNvPr>
          <p:cNvSpPr txBox="1"/>
          <p:nvPr/>
        </p:nvSpPr>
        <p:spPr>
          <a:xfrm>
            <a:off x="167948" y="216762"/>
            <a:ext cx="652209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HelloHappy" panose="02000603000000000000" pitchFamily="2" charset="0"/>
                <a:ea typeface="HelloHappy" panose="02000603000000000000" pitchFamily="2" charset="0"/>
              </a:rPr>
              <a:t>Nombre del alumno(a):________________________________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D21263-3A6F-4D17-A85A-138377E4BAEF}"/>
              </a:ext>
            </a:extLst>
          </p:cNvPr>
          <p:cNvSpPr txBox="1"/>
          <p:nvPr/>
        </p:nvSpPr>
        <p:spPr>
          <a:xfrm>
            <a:off x="167948" y="555316"/>
            <a:ext cx="6522099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0070C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AD8D88-3BB8-4DD0-86E7-AF7E0E8A396B}"/>
              </a:ext>
            </a:extLst>
          </p:cNvPr>
          <p:cNvSpPr txBox="1"/>
          <p:nvPr/>
        </p:nvSpPr>
        <p:spPr>
          <a:xfrm>
            <a:off x="167948" y="2186532"/>
            <a:ext cx="652209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Otros aspectos:</a:t>
            </a:r>
          </a:p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AB166E7-8888-4654-9CB5-4F893332E206}"/>
              </a:ext>
            </a:extLst>
          </p:cNvPr>
          <p:cNvCxnSpPr/>
          <p:nvPr/>
        </p:nvCxnSpPr>
        <p:spPr>
          <a:xfrm>
            <a:off x="0" y="313690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DFD0A783-8261-4F54-8E4F-A60BA4247812}"/>
              </a:ext>
            </a:extLst>
          </p:cNvPr>
          <p:cNvSpPr txBox="1"/>
          <p:nvPr/>
        </p:nvSpPr>
        <p:spPr>
          <a:xfrm>
            <a:off x="167948" y="3260633"/>
            <a:ext cx="652209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HelloHappy" panose="02000603000000000000" pitchFamily="2" charset="0"/>
                <a:ea typeface="HelloHappy" panose="02000603000000000000" pitchFamily="2" charset="0"/>
              </a:rPr>
              <a:t>Nombre del alumno(a):________________________________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2F4DC0-9EBC-41CE-9B4D-F20ED8C3E679}"/>
              </a:ext>
            </a:extLst>
          </p:cNvPr>
          <p:cNvSpPr txBox="1"/>
          <p:nvPr/>
        </p:nvSpPr>
        <p:spPr>
          <a:xfrm>
            <a:off x="167948" y="3599187"/>
            <a:ext cx="6522099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00B05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966EBEA-2C96-435C-A8ED-195AF10F9158}"/>
              </a:ext>
            </a:extLst>
          </p:cNvPr>
          <p:cNvSpPr txBox="1"/>
          <p:nvPr/>
        </p:nvSpPr>
        <p:spPr>
          <a:xfrm>
            <a:off x="167948" y="5230403"/>
            <a:ext cx="652209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Otros aspectos:</a:t>
            </a:r>
          </a:p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2D7730C-1CF0-442D-AB84-6A42DE7BA3BA}"/>
              </a:ext>
            </a:extLst>
          </p:cNvPr>
          <p:cNvCxnSpPr/>
          <p:nvPr/>
        </p:nvCxnSpPr>
        <p:spPr>
          <a:xfrm>
            <a:off x="0" y="6151741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8451444-6960-4E3A-AF5B-9E0DE73B5AFA}"/>
              </a:ext>
            </a:extLst>
          </p:cNvPr>
          <p:cNvSpPr txBox="1"/>
          <p:nvPr/>
        </p:nvSpPr>
        <p:spPr>
          <a:xfrm>
            <a:off x="167948" y="6211974"/>
            <a:ext cx="652209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HelloHappy" panose="02000603000000000000" pitchFamily="2" charset="0"/>
                <a:ea typeface="HelloHappy" panose="02000603000000000000" pitchFamily="2" charset="0"/>
              </a:rPr>
              <a:t>Nombre del alumno(a):________________________________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DC03ABB-71B8-4E4D-9A46-8BE0764E071A}"/>
              </a:ext>
            </a:extLst>
          </p:cNvPr>
          <p:cNvSpPr txBox="1"/>
          <p:nvPr/>
        </p:nvSpPr>
        <p:spPr>
          <a:xfrm>
            <a:off x="167948" y="6550528"/>
            <a:ext cx="6522099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7030A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Sugerencias para trabajar el próximo trimestre: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MX" sz="12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E1171E8-5D03-4A83-9285-6A4687F8B7C0}"/>
              </a:ext>
            </a:extLst>
          </p:cNvPr>
          <p:cNvSpPr txBox="1"/>
          <p:nvPr/>
        </p:nvSpPr>
        <p:spPr>
          <a:xfrm>
            <a:off x="167948" y="8181744"/>
            <a:ext cx="652209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Otros aspectos:</a:t>
            </a:r>
          </a:p>
          <a:p>
            <a:r>
              <a:rPr lang="es-MX" sz="1100" b="1" dirty="0">
                <a:latin typeface="HelloHappy" panose="02000603000000000000" pitchFamily="2" charset="0"/>
                <a:ea typeface="HelloHappy" panose="02000603000000000000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E17F2D9B-C627-42AD-AEC3-BDFF40241F6A}"/>
              </a:ext>
            </a:extLst>
          </p:cNvPr>
          <p:cNvCxnSpPr/>
          <p:nvPr/>
        </p:nvCxnSpPr>
        <p:spPr>
          <a:xfrm>
            <a:off x="0" y="9103082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967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8E93BE6B-6FA5-41A6-8AEC-2B6C23B02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4" y="72571"/>
            <a:ext cx="3222171" cy="2842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E16604-9411-4FF3-B5DF-B6DE5E0D0D68}"/>
              </a:ext>
            </a:extLst>
          </p:cNvPr>
          <p:cNvSpPr txBox="1"/>
          <p:nvPr/>
        </p:nvSpPr>
        <p:spPr>
          <a:xfrm>
            <a:off x="537026" y="748390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  <p:pic>
        <p:nvPicPr>
          <p:cNvPr id="6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AA05A8DC-5F88-4086-A5FB-87D9DE22D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084" y="72571"/>
            <a:ext cx="3222171" cy="2842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CF9EA3A-DC64-49BF-A196-356539ED896B}"/>
              </a:ext>
            </a:extLst>
          </p:cNvPr>
          <p:cNvSpPr txBox="1"/>
          <p:nvPr/>
        </p:nvSpPr>
        <p:spPr>
          <a:xfrm>
            <a:off x="3966026" y="748390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  <p:pic>
        <p:nvPicPr>
          <p:cNvPr id="28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52F5606B-6EEC-4967-8F0C-F485D48B5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4" y="3120571"/>
            <a:ext cx="3222171" cy="2842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C3D23C8B-2B73-4D72-B340-A79F54305B96}"/>
              </a:ext>
            </a:extLst>
          </p:cNvPr>
          <p:cNvSpPr txBox="1"/>
          <p:nvPr/>
        </p:nvSpPr>
        <p:spPr>
          <a:xfrm>
            <a:off x="537026" y="3853540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  <p:pic>
        <p:nvPicPr>
          <p:cNvPr id="30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8ED2F411-79B1-423F-9CB3-D0D8F1C17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084" y="3120571"/>
            <a:ext cx="3222171" cy="2842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C92D3E7B-ACB4-4CB9-BBE2-1EE4A8A06DBF}"/>
              </a:ext>
            </a:extLst>
          </p:cNvPr>
          <p:cNvSpPr txBox="1"/>
          <p:nvPr/>
        </p:nvSpPr>
        <p:spPr>
          <a:xfrm>
            <a:off x="3966026" y="3853540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  <p:pic>
        <p:nvPicPr>
          <p:cNvPr id="32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24E455C4-8527-49A9-811E-FAF96225E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4" y="6099019"/>
            <a:ext cx="3222171" cy="30135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27287C53-B093-429A-877B-0816174E4CDE}"/>
              </a:ext>
            </a:extLst>
          </p:cNvPr>
          <p:cNvSpPr txBox="1"/>
          <p:nvPr/>
        </p:nvSpPr>
        <p:spPr>
          <a:xfrm>
            <a:off x="537026" y="6774838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  <p:pic>
        <p:nvPicPr>
          <p:cNvPr id="34" name="Picture 2" descr="Forma de corazón hecha de piezas de rompecabezas. colorido corazón de  rompecabezas. símbolo de concienciación sobre el autismo. | Vector Premium">
            <a:extLst>
              <a:ext uri="{FF2B5EF4-FFF2-40B4-BE49-F238E27FC236}">
                <a16:creationId xmlns:a16="http://schemas.microsoft.com/office/drawing/2014/main" id="{AD4119A0-A8BA-4EFA-8FCD-D5A079075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084" y="6099019"/>
            <a:ext cx="3222171" cy="30135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CA80AC38-0B4D-46BD-BB03-53097C2BA510}"/>
              </a:ext>
            </a:extLst>
          </p:cNvPr>
          <p:cNvSpPr txBox="1"/>
          <p:nvPr/>
        </p:nvSpPr>
        <p:spPr>
          <a:xfrm>
            <a:off x="3966026" y="6774838"/>
            <a:ext cx="23222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Eres la pieza fundamental en la vida de tu hijo(a)</a:t>
            </a:r>
          </a:p>
        </p:txBody>
      </p:sp>
    </p:spTree>
    <p:extLst>
      <p:ext uri="{BB962C8B-B14F-4D97-AF65-F5344CB8AC3E}">
        <p14:creationId xmlns:p14="http://schemas.microsoft.com/office/powerpoint/2010/main" val="1677681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1687</TotalTime>
  <Words>2184</Words>
  <Application>Microsoft Office PowerPoint</Application>
  <PresentationFormat>Carta (216 x 279 mm)</PresentationFormat>
  <Paragraphs>259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Hambu Radul</vt:lpstr>
      <vt:lpstr>HelloHappy</vt:lpstr>
      <vt:lpstr>HelloMummy</vt:lpstr>
      <vt:lpstr>Wingdings</vt:lpstr>
      <vt:lpstr>Tema de Office</vt:lpstr>
      <vt:lpstr>Presentación de PowerPoint</vt:lpstr>
      <vt:lpstr>Reunión entrega de boletas Segundo trimestre  Orden del día </vt:lpstr>
      <vt:lpstr>Somos un equipo y JUNTOS trabajamos por la educación y el bienestar de sus hijos.</vt:lpstr>
      <vt:lpstr>Gracias por su asistencia Entrega de boletas 2° Trimestre ¨Detrás de cada alumno responsable hay unos padres comprometidos por la educación de sus hijos¨</vt:lpstr>
      <vt:lpstr>Presentación de PowerPoint</vt:lpstr>
      <vt:lpstr>Gracias por su asistencia Entrega de boletas 2° Trimestre ¨Detrás de cada alumno responsable hay unos padres comprometidos por la educación de sus hijos¨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Maestra Judith</dc:creator>
  <cp:lastModifiedBy>Editor</cp:lastModifiedBy>
  <cp:revision>23</cp:revision>
  <cp:lastPrinted>2023-03-28T04:14:09Z</cp:lastPrinted>
  <dcterms:created xsi:type="dcterms:W3CDTF">2023-03-25T15:46:54Z</dcterms:created>
  <dcterms:modified xsi:type="dcterms:W3CDTF">2023-07-07T21:36:37Z</dcterms:modified>
</cp:coreProperties>
</file>