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letter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C0"/>
    <a:srgbClr val="FFF8EB"/>
    <a:srgbClr val="FFE4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>
        <p:scale>
          <a:sx n="50" d="100"/>
          <a:sy n="50" d="100"/>
        </p:scale>
        <p:origin x="14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307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220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05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178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913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791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485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238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64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732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EE8F1-043A-4B7B-BEC5-AD1F485F0BB5}" type="datetimeFigureOut">
              <a:rPr lang="es-MX" smtClean="0"/>
              <a:t>15/08/2024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E383D-542F-4AD2-9E47-7BAB73FF56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739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36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C81D6B3-1420-43F0-8BBA-A61F09515904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8424" y="547287"/>
            <a:ext cx="6849576" cy="15732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3C9C5C2-A3DF-4F04-9983-B77B67E854F8}"/>
              </a:ext>
            </a:extLst>
          </p:cNvPr>
          <p:cNvSpPr/>
          <p:nvPr/>
        </p:nvSpPr>
        <p:spPr>
          <a:xfrm>
            <a:off x="605906" y="1670211"/>
            <a:ext cx="5557545" cy="44359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Bienvenida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16A40F-1C50-4293-B4D7-248DBDAA24E7}"/>
              </a:ext>
            </a:extLst>
          </p:cNvPr>
          <p:cNvSpPr txBox="1"/>
          <p:nvPr/>
        </p:nvSpPr>
        <p:spPr>
          <a:xfrm>
            <a:off x="576457" y="742360"/>
            <a:ext cx="5557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Iniciamos un nuevo año lleno de ilusiones donde la magia de  la educación hará que este ciclo escolar sea una construcción de aprendizajes y experiencias para los alumnos(as)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5BCC586-851B-480F-9E65-59AC69ECC907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8424" y="2669093"/>
            <a:ext cx="6858000" cy="241383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213AA0C6-64E0-4AAA-9ABA-554C5E088962}"/>
              </a:ext>
            </a:extLst>
          </p:cNvPr>
          <p:cNvSpPr/>
          <p:nvPr/>
        </p:nvSpPr>
        <p:spPr>
          <a:xfrm>
            <a:off x="725134" y="4547681"/>
            <a:ext cx="5557545" cy="44359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Expediente de los alumnos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02AE9D1-70A1-4E62-8D0E-A9C839A15924}"/>
              </a:ext>
            </a:extLst>
          </p:cNvPr>
          <p:cNvSpPr txBox="1"/>
          <p:nvPr/>
        </p:nvSpPr>
        <p:spPr>
          <a:xfrm>
            <a:off x="578794" y="2897396"/>
            <a:ext cx="56240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Century Gothic" panose="020B0502020202020204" pitchFamily="34" charset="0"/>
                <a:cs typeface="Aharoni" panose="02010803020104030203" pitchFamily="2" charset="-79"/>
              </a:rPr>
              <a:t>Los documentos que integran el expediente del alumno son: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 acta de nacimiento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 CURP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 ultima boleta de calificaciones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del INE de padre/madre/tutores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Comprobante de domicilio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Ficha de Identificación</a:t>
            </a:r>
            <a:b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</a:br>
            <a:endParaRPr lang="es-MX" sz="1200" dirty="0"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3036B14-5BDB-4093-B083-BB3416FC30D2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0" y="5644394"/>
            <a:ext cx="6855707" cy="231840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C093B2E-6EA0-4ADE-B0E6-B846941356B9}"/>
              </a:ext>
            </a:extLst>
          </p:cNvPr>
          <p:cNvSpPr txBox="1"/>
          <p:nvPr/>
        </p:nvSpPr>
        <p:spPr>
          <a:xfrm>
            <a:off x="576459" y="5973203"/>
            <a:ext cx="5410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La hora de entrada es a las 8:00am cumpliendo con el reglamento establecido, la salida es a las 12:30(Favor de ser puntual) Tolerancia de 10 minutos al igual que ustedes mi familia me espera.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La clase de educación física es: Martes y Jueves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El horario de recreo es a las 10:30am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B24300B-8CC2-45C1-8963-1A8EBE6291C0}"/>
              </a:ext>
            </a:extLst>
          </p:cNvPr>
          <p:cNvSpPr/>
          <p:nvPr/>
        </p:nvSpPr>
        <p:spPr>
          <a:xfrm>
            <a:off x="603614" y="7464327"/>
            <a:ext cx="5557545" cy="44359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Horario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FAE3D1D-0507-4EFB-980C-8E21186ABB9C}"/>
              </a:ext>
            </a:extLst>
          </p:cNvPr>
          <p:cNvSpPr txBox="1"/>
          <p:nvPr/>
        </p:nvSpPr>
        <p:spPr>
          <a:xfrm>
            <a:off x="857250" y="8688039"/>
            <a:ext cx="499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latin typeface="DO-Sans PRO" panose="00000500000000000000" pitchFamily="50" charset="0"/>
              </a:rPr>
              <a:t>https://maestrajudith.com/</a:t>
            </a:r>
          </a:p>
        </p:txBody>
      </p:sp>
    </p:spTree>
    <p:extLst>
      <p:ext uri="{BB962C8B-B14F-4D97-AF65-F5344CB8AC3E}">
        <p14:creationId xmlns:p14="http://schemas.microsoft.com/office/powerpoint/2010/main" val="3864607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5BCC586-851B-480F-9E65-59AC69ECC907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0" y="316129"/>
            <a:ext cx="6858000" cy="24588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18" name="CuadroTexto 17" descr="&#10;a">
            <a:extLst>
              <a:ext uri="{FF2B5EF4-FFF2-40B4-BE49-F238E27FC236}">
                <a16:creationId xmlns:a16="http://schemas.microsoft.com/office/drawing/2014/main" id="{802AE9D1-70A1-4E62-8D0E-A9C839A15924}"/>
              </a:ext>
            </a:extLst>
          </p:cNvPr>
          <p:cNvSpPr txBox="1"/>
          <p:nvPr/>
        </p:nvSpPr>
        <p:spPr>
          <a:xfrm>
            <a:off x="621067" y="516561"/>
            <a:ext cx="56496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Papá y mamá  sus hijos inician  un nuevo ciclo escolar, para eso se les pide su ayuda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Participar en las actividades y requerimientos de la escuela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Respetar a sus compañeros y maestros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Cumplir con las tareas en tiempo y forma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Ser puntual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Ser ordenado y limpio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Llevar lonche saludable y termo o botella de agua.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Cumplir con el material solicitado para un mejor desempeño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13AA0C6-64E0-4AAA-9ABA-554C5E088962}"/>
              </a:ext>
            </a:extLst>
          </p:cNvPr>
          <p:cNvSpPr/>
          <p:nvPr/>
        </p:nvSpPr>
        <p:spPr>
          <a:xfrm>
            <a:off x="629289" y="2322053"/>
            <a:ext cx="5557545" cy="443593"/>
          </a:xfrm>
          <a:prstGeom prst="rect">
            <a:avLst/>
          </a:prstGeom>
          <a:noFill/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Tareas y apoyos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3036B14-5BDB-4093-B083-BB3416FC30D2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4214" y="3245961"/>
            <a:ext cx="6853786" cy="20664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0B24300B-8CC2-45C1-8963-1A8EBE6291C0}"/>
              </a:ext>
            </a:extLst>
          </p:cNvPr>
          <p:cNvSpPr/>
          <p:nvPr/>
        </p:nvSpPr>
        <p:spPr>
          <a:xfrm>
            <a:off x="602406" y="4868769"/>
            <a:ext cx="5557545" cy="44359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effectLst>
                  <a:glow rad="101600">
                    <a:srgbClr val="7030A0">
                      <a:alpha val="6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Evaluación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EB53638-4AFE-47C9-912D-209F82CA040B}"/>
              </a:ext>
            </a:extLst>
          </p:cNvPr>
          <p:cNvSpPr txBox="1"/>
          <p:nvPr/>
        </p:nvSpPr>
        <p:spPr>
          <a:xfrm>
            <a:off x="629289" y="3401999"/>
            <a:ext cx="5649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  <a:t>Aspectos que se tomaran en cuenta para la evaluación de los alumnos.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AD474FC-0FEF-42ED-89AC-76355E4673DD}"/>
              </a:ext>
            </a:extLst>
          </p:cNvPr>
          <p:cNvSpPr txBox="1"/>
          <p:nvPr/>
        </p:nvSpPr>
        <p:spPr>
          <a:xfrm>
            <a:off x="1004563" y="3778097"/>
            <a:ext cx="1934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Trabajo diario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Participación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Proyectos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76712D9-9648-4C4F-B9FD-824CD8E60A21}"/>
              </a:ext>
            </a:extLst>
          </p:cNvPr>
          <p:cNvSpPr txBox="1"/>
          <p:nvPr/>
        </p:nvSpPr>
        <p:spPr>
          <a:xfrm>
            <a:off x="3630740" y="3757859"/>
            <a:ext cx="2366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Trabajo en equipo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Examen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9B02ACE-D28E-4177-82AB-85B88A2919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95"/>
          <a:stretch/>
        </p:blipFill>
        <p:spPr>
          <a:xfrm rot="10800000">
            <a:off x="-6098" y="5769356"/>
            <a:ext cx="6858000" cy="242595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2D15E920-2E60-4DE6-9A4E-0537C8739371}"/>
              </a:ext>
            </a:extLst>
          </p:cNvPr>
          <p:cNvSpPr txBox="1"/>
          <p:nvPr/>
        </p:nvSpPr>
        <p:spPr>
          <a:xfrm>
            <a:off x="1198631" y="5901198"/>
            <a:ext cx="4269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Datos de la escuela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968A3AF-99BA-4C96-88A6-86055ADDE790}"/>
              </a:ext>
            </a:extLst>
          </p:cNvPr>
          <p:cNvSpPr txBox="1"/>
          <p:nvPr/>
        </p:nvSpPr>
        <p:spPr>
          <a:xfrm>
            <a:off x="1300692" y="6168553"/>
            <a:ext cx="4269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¡Escuela Primaria </a:t>
            </a:r>
            <a:r>
              <a:rPr lang="es-MX" sz="1600" dirty="0" err="1">
                <a:latin typeface="Aharoni" panose="02010803020104030203" pitchFamily="2" charset="-79"/>
                <a:cs typeface="Aharoni" panose="02010803020104030203" pitchFamily="2" charset="-79"/>
              </a:rPr>
              <a:t>xxxxxxxxxx</a:t>
            </a: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</a:p>
          <a:p>
            <a:pPr algn="ctr"/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Tel.. </a:t>
            </a:r>
          </a:p>
          <a:p>
            <a:endParaRPr lang="es-MX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MX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6232411-D162-415C-BF97-C6A649D86338}"/>
              </a:ext>
            </a:extLst>
          </p:cNvPr>
          <p:cNvSpPr txBox="1"/>
          <p:nvPr/>
        </p:nvSpPr>
        <p:spPr>
          <a:xfrm>
            <a:off x="2132079" y="6810099"/>
            <a:ext cx="2425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latin typeface="Aharoni" panose="02010803020104030203" pitchFamily="2" charset="-79"/>
                <a:cs typeface="Aharoni" panose="02010803020104030203" pitchFamily="2" charset="-79"/>
              </a:rPr>
              <a:t>¡Ninguno es tan bueno como todos nosotros juntos!</a:t>
            </a:r>
          </a:p>
        </p:txBody>
      </p:sp>
      <p:pic>
        <p:nvPicPr>
          <p:cNvPr id="2050" name="Picture 2" descr="No hay ninguna descripción de la foto disponible.">
            <a:extLst>
              <a:ext uri="{FF2B5EF4-FFF2-40B4-BE49-F238E27FC236}">
                <a16:creationId xmlns:a16="http://schemas.microsoft.com/office/drawing/2014/main" id="{89F3DA49-020B-4972-A614-A9ADB6534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9" y="7642337"/>
            <a:ext cx="500675" cy="5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A95EFEA-C13B-46BA-83C7-0735409FD16D}"/>
              </a:ext>
            </a:extLst>
          </p:cNvPr>
          <p:cNvSpPr txBox="1"/>
          <p:nvPr/>
        </p:nvSpPr>
        <p:spPr>
          <a:xfrm>
            <a:off x="910081" y="8376146"/>
            <a:ext cx="499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latin typeface="DO-Sans PRO" panose="00000500000000000000" pitchFamily="50" charset="0"/>
              </a:rPr>
              <a:t>https://maestrajudith.com/</a:t>
            </a:r>
          </a:p>
        </p:txBody>
      </p:sp>
    </p:spTree>
    <p:extLst>
      <p:ext uri="{BB962C8B-B14F-4D97-AF65-F5344CB8AC3E}">
        <p14:creationId xmlns:p14="http://schemas.microsoft.com/office/powerpoint/2010/main" val="936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5BCC586-851B-480F-9E65-59AC69ECC907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0" y="2566076"/>
            <a:ext cx="6858000" cy="24588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02AE9D1-70A1-4E62-8D0E-A9C839A15924}"/>
              </a:ext>
            </a:extLst>
          </p:cNvPr>
          <p:cNvSpPr txBox="1"/>
          <p:nvPr/>
        </p:nvSpPr>
        <p:spPr>
          <a:xfrm>
            <a:off x="537147" y="2876540"/>
            <a:ext cx="564968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Los alumnos diario deberán de portar su uniforme escolar.</a:t>
            </a:r>
          </a:p>
          <a:p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Lunes-Gala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Martes-Deportivo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Miércoles-Gala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Jueves-Deportivo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  <a:cs typeface="Aharoni" panose="02010803020104030203" pitchFamily="2" charset="-79"/>
              </a:rPr>
              <a:t>Viernes Gala</a:t>
            </a:r>
            <a:br>
              <a:rPr lang="es-MX" sz="1200" dirty="0">
                <a:latin typeface="Century Gothic" panose="020B0502020202020204" pitchFamily="34" charset="0"/>
                <a:cs typeface="Aharoni" panose="02010803020104030203" pitchFamily="2" charset="-79"/>
              </a:rPr>
            </a:br>
            <a:endParaRPr lang="es-MX" sz="1200" dirty="0"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13AA0C6-64E0-4AAA-9ABA-554C5E088962}"/>
              </a:ext>
            </a:extLst>
          </p:cNvPr>
          <p:cNvSpPr/>
          <p:nvPr/>
        </p:nvSpPr>
        <p:spPr>
          <a:xfrm>
            <a:off x="629289" y="4572000"/>
            <a:ext cx="5557545" cy="443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Uniforme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DF3388F5-8C09-4C63-885A-A2E26B8CBD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6"/>
          <a:stretch/>
        </p:blipFill>
        <p:spPr>
          <a:xfrm rot="10800000">
            <a:off x="0" y="0"/>
            <a:ext cx="6858000" cy="192405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E9E1A38F-9F68-4803-B2D0-77E7FA922292}"/>
              </a:ext>
            </a:extLst>
          </p:cNvPr>
          <p:cNvSpPr txBox="1"/>
          <p:nvPr/>
        </p:nvSpPr>
        <p:spPr>
          <a:xfrm>
            <a:off x="605905" y="208821"/>
            <a:ext cx="563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hewy" panose="02000000000000000000" pitchFamily="2" charset="0"/>
                <a:cs typeface="Aharoni" panose="02010803020104030203" pitchFamily="2" charset="-79"/>
              </a:rPr>
              <a:t>     Primera Reunión Informativa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100B48A-C953-4D28-86DE-F9BC145555D6}"/>
              </a:ext>
            </a:extLst>
          </p:cNvPr>
          <p:cNvSpPr txBox="1"/>
          <p:nvPr/>
        </p:nvSpPr>
        <p:spPr>
          <a:xfrm>
            <a:off x="857250" y="528026"/>
            <a:ext cx="5632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n>
                  <a:solidFill>
                    <a:schemeClr val="tx1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ThrowingShade" panose="02000603000000000000" pitchFamily="2" charset="0"/>
                <a:ea typeface="AGThrowingShade" panose="02000603000000000000" pitchFamily="2" charset="0"/>
                <a:cs typeface="Aharoni" panose="02010803020104030203" pitchFamily="2" charset="-79"/>
              </a:rPr>
              <a:t>Tercer Grado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96A8D29-CFB7-4BAF-A14E-AEE02434B09D}"/>
              </a:ext>
            </a:extLst>
          </p:cNvPr>
          <p:cNvSpPr txBox="1"/>
          <p:nvPr/>
        </p:nvSpPr>
        <p:spPr>
          <a:xfrm>
            <a:off x="857250" y="885998"/>
            <a:ext cx="5646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hewy" panose="02000000000000000000" pitchFamily="2" charset="0"/>
                <a:cs typeface="Aharoni" panose="02010803020104030203" pitchFamily="2" charset="-79"/>
              </a:defRPr>
            </a:lvl1pPr>
          </a:lstStyle>
          <a:p>
            <a:r>
              <a:rPr lang="es-MX" dirty="0"/>
              <a:t>Maestro(a): Maestra Judith 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C06DAFC-0DFC-4657-A436-552F4598719E}"/>
              </a:ext>
            </a:extLst>
          </p:cNvPr>
          <p:cNvSpPr txBox="1"/>
          <p:nvPr/>
        </p:nvSpPr>
        <p:spPr>
          <a:xfrm>
            <a:off x="857250" y="1197114"/>
            <a:ext cx="563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hewy" panose="02000000000000000000" pitchFamily="2" charset="0"/>
                <a:cs typeface="Aharoni" panose="02010803020104030203" pitchFamily="2" charset="-79"/>
              </a:defRPr>
            </a:lvl1pPr>
          </a:lstStyle>
          <a:p>
            <a:r>
              <a:rPr lang="es-MX" sz="1100" dirty="0">
                <a:latin typeface="Stencil" panose="040409050D0802020404" pitchFamily="82" charset="0"/>
              </a:rPr>
              <a:t>Ciclo Escolar 2024-2025</a:t>
            </a:r>
          </a:p>
        </p:txBody>
      </p:sp>
      <p:pic>
        <p:nvPicPr>
          <p:cNvPr id="38" name="Picture 2" descr="No hay ninguna descripción de la foto disponible.">
            <a:extLst>
              <a:ext uri="{FF2B5EF4-FFF2-40B4-BE49-F238E27FC236}">
                <a16:creationId xmlns:a16="http://schemas.microsoft.com/office/drawing/2014/main" id="{68B4E60F-B30F-4785-B1F0-2D126145E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" y="1968235"/>
            <a:ext cx="532560" cy="5325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D9856DBC-4188-43A4-95BF-76FDC9DA57AB}"/>
              </a:ext>
            </a:extLst>
          </p:cNvPr>
          <p:cNvCxnSpPr/>
          <p:nvPr/>
        </p:nvCxnSpPr>
        <p:spPr>
          <a:xfrm>
            <a:off x="709710" y="1606550"/>
            <a:ext cx="5453740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9937F820-4571-4757-866E-A246229AB851}"/>
              </a:ext>
            </a:extLst>
          </p:cNvPr>
          <p:cNvCxnSpPr/>
          <p:nvPr/>
        </p:nvCxnSpPr>
        <p:spPr>
          <a:xfrm>
            <a:off x="709710" y="1720850"/>
            <a:ext cx="5453740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n 42">
            <a:extLst>
              <a:ext uri="{FF2B5EF4-FFF2-40B4-BE49-F238E27FC236}">
                <a16:creationId xmlns:a16="http://schemas.microsoft.com/office/drawing/2014/main" id="{0298C234-999A-4C5A-8E8B-B9F5DA1D3440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8" b="26207"/>
          <a:stretch/>
        </p:blipFill>
        <p:spPr>
          <a:xfrm rot="10800000">
            <a:off x="-1" y="5611816"/>
            <a:ext cx="6858000" cy="18864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</p:pic>
      <p:pic>
        <p:nvPicPr>
          <p:cNvPr id="44" name="Picture 2" descr="Pin page">
            <a:extLst>
              <a:ext uri="{FF2B5EF4-FFF2-40B4-BE49-F238E27FC236}">
                <a16:creationId xmlns:a16="http://schemas.microsoft.com/office/drawing/2014/main" id="{70CE5FD3-5506-4C34-8EA3-61F01012D1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8" b="28725"/>
          <a:stretch/>
        </p:blipFill>
        <p:spPr bwMode="auto">
          <a:xfrm>
            <a:off x="660865" y="6332428"/>
            <a:ext cx="1283545" cy="115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27042A2D-BA30-48EA-9AF9-B05F57BB751F}"/>
              </a:ext>
            </a:extLst>
          </p:cNvPr>
          <p:cNvSpPr txBox="1"/>
          <p:nvPr/>
        </p:nvSpPr>
        <p:spPr>
          <a:xfrm>
            <a:off x="1668421" y="5697558"/>
            <a:ext cx="449152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hewy" panose="02000000000000000000" pitchFamily="2" charset="0"/>
                <a:cs typeface="Aharoni" panose="02010803020104030203" pitchFamily="2" charset="-79"/>
              </a:defRPr>
            </a:lvl1pPr>
          </a:lstStyle>
          <a:p>
            <a:r>
              <a:rPr lang="es-MX" sz="1200" dirty="0">
                <a:latin typeface="Century Gothic" panose="020B0502020202020204" pitchFamily="34" charset="0"/>
              </a:rPr>
              <a:t>Padre de familia eres pieza fundamental en la vida de tu hijo.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Tu participación en las actividades del salón y de la escuela es importantes. </a:t>
            </a:r>
          </a:p>
          <a:p>
            <a:endParaRPr lang="es-MX" sz="1300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9D18E26-A211-4E16-8E8D-D88F40768569}"/>
              </a:ext>
            </a:extLst>
          </p:cNvPr>
          <p:cNvSpPr txBox="1"/>
          <p:nvPr/>
        </p:nvSpPr>
        <p:spPr>
          <a:xfrm>
            <a:off x="2088765" y="6812935"/>
            <a:ext cx="3937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latin typeface="Aharoni" panose="02010803020104030203" pitchFamily="2" charset="-79"/>
                <a:cs typeface="Aharoni" panose="02010803020104030203" pitchFamily="2" charset="-79"/>
              </a:rPr>
              <a:t>Ninguno es tan fuerte como todos nosotros juntos</a:t>
            </a:r>
          </a:p>
        </p:txBody>
      </p:sp>
    </p:spTree>
    <p:extLst>
      <p:ext uri="{BB962C8B-B14F-4D97-AF65-F5344CB8AC3E}">
        <p14:creationId xmlns:p14="http://schemas.microsoft.com/office/powerpoint/2010/main" val="399415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48C45-5A4D-4001-9B38-BFB0E182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D40A49E-616F-438A-BA94-8039BC91D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6858000" cy="9144000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C0A4B58-D257-4808-AA6E-12C776459261}"/>
              </a:ext>
            </a:extLst>
          </p:cNvPr>
          <p:cNvSpPr txBox="1"/>
          <p:nvPr/>
        </p:nvSpPr>
        <p:spPr>
          <a:xfrm>
            <a:off x="1294472" y="6989117"/>
            <a:ext cx="4269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Datos de la escuela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E072BC-F9A6-4BED-89E6-F2ED29379A2E}"/>
              </a:ext>
            </a:extLst>
          </p:cNvPr>
          <p:cNvSpPr txBox="1"/>
          <p:nvPr/>
        </p:nvSpPr>
        <p:spPr>
          <a:xfrm>
            <a:off x="1396533" y="7256472"/>
            <a:ext cx="4269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¡Escuela Primaria </a:t>
            </a:r>
            <a:r>
              <a:rPr lang="es-MX" sz="1600" dirty="0" err="1">
                <a:latin typeface="Aharoni" panose="02010803020104030203" pitchFamily="2" charset="-79"/>
                <a:cs typeface="Aharoni" panose="02010803020104030203" pitchFamily="2" charset="-79"/>
              </a:rPr>
              <a:t>xxxxxxxxxx</a:t>
            </a: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</a:p>
          <a:p>
            <a:pPr algn="ctr"/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Tel.. </a:t>
            </a:r>
          </a:p>
          <a:p>
            <a:endParaRPr lang="es-MX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MX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A1BB21-A348-40E9-826F-ABF5C9D0A787}"/>
              </a:ext>
            </a:extLst>
          </p:cNvPr>
          <p:cNvSpPr txBox="1"/>
          <p:nvPr/>
        </p:nvSpPr>
        <p:spPr>
          <a:xfrm>
            <a:off x="2227920" y="7898018"/>
            <a:ext cx="2425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latin typeface="Aharoni" panose="02010803020104030203" pitchFamily="2" charset="-79"/>
                <a:cs typeface="Aharoni" panose="02010803020104030203" pitchFamily="2" charset="-79"/>
              </a:rPr>
              <a:t>¡Ninguno es tan bueno como todos nosotros juntos!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B5D4072-C6CA-4A5F-9A09-50782C4C4C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8EB"/>
              </a:clrFrom>
              <a:clrTo>
                <a:srgbClr val="FFF8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6"/>
          <a:stretch/>
        </p:blipFill>
        <p:spPr>
          <a:xfrm rot="10800000">
            <a:off x="0" y="0"/>
            <a:ext cx="6858000" cy="1924050"/>
          </a:xfrm>
          <a:prstGeom prst="rect">
            <a:avLst/>
          </a:prstGeom>
          <a:ln>
            <a:noFill/>
            <a:prstDash val="sysDash"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E2E2AB3-5F76-40E2-BCEB-69D6A8CA4DBD}"/>
              </a:ext>
            </a:extLst>
          </p:cNvPr>
          <p:cNvSpPr txBox="1"/>
          <p:nvPr/>
        </p:nvSpPr>
        <p:spPr>
          <a:xfrm>
            <a:off x="605905" y="208821"/>
            <a:ext cx="563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hewy" panose="02000000000000000000" pitchFamily="2" charset="0"/>
                <a:cs typeface="Aharoni" panose="02010803020104030203" pitchFamily="2" charset="-79"/>
              </a:rPr>
              <a:t>     Primera Reunión Informativa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E7B698A-C018-4C06-8B4C-39D9BA3CE11D}"/>
              </a:ext>
            </a:extLst>
          </p:cNvPr>
          <p:cNvSpPr txBox="1"/>
          <p:nvPr/>
        </p:nvSpPr>
        <p:spPr>
          <a:xfrm>
            <a:off x="857250" y="528026"/>
            <a:ext cx="5632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n>
                  <a:solidFill>
                    <a:schemeClr val="tx1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ThrowingShade" panose="02000603000000000000" pitchFamily="2" charset="0"/>
                <a:ea typeface="AGThrowingShade" panose="02000603000000000000" pitchFamily="2" charset="0"/>
                <a:cs typeface="Aharoni" panose="02010803020104030203" pitchFamily="2" charset="-79"/>
              </a:rPr>
              <a:t>Tercer Grado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C0691F5-B167-4D26-B73A-C983AA1EC28F}"/>
              </a:ext>
            </a:extLst>
          </p:cNvPr>
          <p:cNvSpPr txBox="1"/>
          <p:nvPr/>
        </p:nvSpPr>
        <p:spPr>
          <a:xfrm>
            <a:off x="857250" y="1215775"/>
            <a:ext cx="563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hewy" panose="02000000000000000000" pitchFamily="2" charset="0"/>
                <a:cs typeface="Aharoni" panose="02010803020104030203" pitchFamily="2" charset="-79"/>
              </a:defRPr>
            </a:lvl1pPr>
          </a:lstStyle>
          <a:p>
            <a:r>
              <a:rPr lang="es-MX" sz="1100" dirty="0">
                <a:latin typeface="Stencil" panose="040409050D0802020404" pitchFamily="82" charset="0"/>
              </a:rPr>
              <a:t>Ciclo Escolar 2024-2025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7A137E2-DE37-414F-AEA0-7C743034496B}"/>
              </a:ext>
            </a:extLst>
          </p:cNvPr>
          <p:cNvSpPr txBox="1"/>
          <p:nvPr/>
        </p:nvSpPr>
        <p:spPr>
          <a:xfrm>
            <a:off x="857250" y="885998"/>
            <a:ext cx="5646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hewy" panose="02000000000000000000" pitchFamily="2" charset="0"/>
                <a:cs typeface="Aharoni" panose="02010803020104030203" pitchFamily="2" charset="-79"/>
              </a:defRPr>
            </a:lvl1pPr>
          </a:lstStyle>
          <a:p>
            <a:r>
              <a:rPr lang="es-MX" dirty="0"/>
              <a:t>Maestro(a): Maestra Judith </a:t>
            </a:r>
          </a:p>
        </p:txBody>
      </p:sp>
    </p:spTree>
    <p:extLst>
      <p:ext uri="{BB962C8B-B14F-4D97-AF65-F5344CB8AC3E}">
        <p14:creationId xmlns:p14="http://schemas.microsoft.com/office/powerpoint/2010/main" val="54955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8E398-C38C-4927-989D-4C0EB016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2C753D-8277-4F5E-9D1C-9C31D37E6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B5110E5-64E8-4BB8-8610-47C871CDEDB6}"/>
              </a:ext>
            </a:extLst>
          </p:cNvPr>
          <p:cNvSpPr/>
          <p:nvPr/>
        </p:nvSpPr>
        <p:spPr>
          <a:xfrm>
            <a:off x="747324" y="45116"/>
            <a:ext cx="5639188" cy="441827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745E62B-50EE-4B51-BD89-8B3B25DA539A}"/>
              </a:ext>
            </a:extLst>
          </p:cNvPr>
          <p:cNvSpPr/>
          <p:nvPr/>
        </p:nvSpPr>
        <p:spPr>
          <a:xfrm>
            <a:off x="152847" y="45116"/>
            <a:ext cx="594477" cy="4418273"/>
          </a:xfrm>
          <a:prstGeom prst="rect">
            <a:avLst/>
          </a:prstGeom>
          <a:solidFill>
            <a:srgbClr val="FFF8EB"/>
          </a:solidFill>
          <a:ln>
            <a:solidFill>
              <a:srgbClr val="FFD7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Picture 2" descr="Pin page">
            <a:extLst>
              <a:ext uri="{FF2B5EF4-FFF2-40B4-BE49-F238E27FC236}">
                <a16:creationId xmlns:a16="http://schemas.microsoft.com/office/drawing/2014/main" id="{6CEA29C1-BE80-4481-ADC1-553C7AC13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8" b="28725"/>
          <a:stretch/>
        </p:blipFill>
        <p:spPr bwMode="auto">
          <a:xfrm>
            <a:off x="890435" y="1517886"/>
            <a:ext cx="2106180" cy="190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510C7A9-047D-4057-B560-219D1F4AEC86}"/>
              </a:ext>
            </a:extLst>
          </p:cNvPr>
          <p:cNvSpPr txBox="1"/>
          <p:nvPr/>
        </p:nvSpPr>
        <p:spPr>
          <a:xfrm>
            <a:off x="2854460" y="1644661"/>
            <a:ext cx="3431541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hewy" panose="02000000000000000000" pitchFamily="2" charset="0"/>
                <a:cs typeface="Aharoni" panose="02010803020104030203" pitchFamily="2" charset="-79"/>
              </a:defRPr>
            </a:lvl1pPr>
          </a:lstStyle>
          <a:p>
            <a:r>
              <a:rPr lang="es-MX" sz="1600" dirty="0">
                <a:latin typeface="Century Gothic" panose="020B0502020202020204" pitchFamily="34" charset="0"/>
              </a:rPr>
              <a:t>Padre de familia eres pieza fundamental en la vida de tu hijo(a).</a:t>
            </a:r>
          </a:p>
          <a:p>
            <a:r>
              <a:rPr lang="es-MX" sz="1600" dirty="0">
                <a:latin typeface="Century Gothic" panose="020B0502020202020204" pitchFamily="34" charset="0"/>
              </a:rPr>
              <a:t>Tu participación en las actividades del salón y de la escuela es importantes. </a:t>
            </a:r>
          </a:p>
          <a:p>
            <a:endParaRPr lang="es-MX" sz="13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670D91-8493-40D6-8741-8C0BF3BA9DF9}"/>
              </a:ext>
            </a:extLst>
          </p:cNvPr>
          <p:cNvSpPr txBox="1"/>
          <p:nvPr/>
        </p:nvSpPr>
        <p:spPr>
          <a:xfrm>
            <a:off x="1464771" y="3455866"/>
            <a:ext cx="3937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latin typeface="HelloKennedy" panose="02000603000000000000" pitchFamily="2" charset="0"/>
                <a:ea typeface="HelloKennedy" panose="02000603000000000000" pitchFamily="2" charset="0"/>
                <a:cs typeface="Aharoni" panose="02010803020104030203" pitchFamily="2" charset="-79"/>
              </a:rPr>
              <a:t>Ninguno es tan fuerte como todos nosotros juntos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775D138-EF8F-4691-AC40-82AD1510F9B5}"/>
              </a:ext>
            </a:extLst>
          </p:cNvPr>
          <p:cNvSpPr/>
          <p:nvPr/>
        </p:nvSpPr>
        <p:spPr>
          <a:xfrm>
            <a:off x="747324" y="4572000"/>
            <a:ext cx="5639188" cy="441827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B8CB514-E08F-43BB-850C-F00A6A058723}"/>
              </a:ext>
            </a:extLst>
          </p:cNvPr>
          <p:cNvSpPr/>
          <p:nvPr/>
        </p:nvSpPr>
        <p:spPr>
          <a:xfrm>
            <a:off x="152847" y="4572000"/>
            <a:ext cx="594477" cy="4418273"/>
          </a:xfrm>
          <a:prstGeom prst="rect">
            <a:avLst/>
          </a:prstGeom>
          <a:solidFill>
            <a:srgbClr val="FFF8EB"/>
          </a:solidFill>
          <a:ln>
            <a:solidFill>
              <a:srgbClr val="FFD7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1AFD66B-927E-48AF-98BA-20BC9EC065CE}"/>
              </a:ext>
            </a:extLst>
          </p:cNvPr>
          <p:cNvSpPr/>
          <p:nvPr/>
        </p:nvSpPr>
        <p:spPr>
          <a:xfrm>
            <a:off x="890435" y="82153"/>
            <a:ext cx="5557545" cy="443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Bienvenida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F673B00-7522-4E62-BF1C-EA69F4B1DFB5}"/>
              </a:ext>
            </a:extLst>
          </p:cNvPr>
          <p:cNvSpPr txBox="1"/>
          <p:nvPr/>
        </p:nvSpPr>
        <p:spPr>
          <a:xfrm>
            <a:off x="808792" y="458832"/>
            <a:ext cx="5557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Iniciamos un nuevo año lleno de ilusiones donde la magia de  la educación hará que este ciclo escolar sea una construcción de aprendizajes y experiencias para los alumnos(as).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61D2A22-D0D0-4FD0-B190-B859F59E3D7C}"/>
              </a:ext>
            </a:extLst>
          </p:cNvPr>
          <p:cNvSpPr/>
          <p:nvPr/>
        </p:nvSpPr>
        <p:spPr>
          <a:xfrm>
            <a:off x="855735" y="4674263"/>
            <a:ext cx="5557545" cy="443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Expediente de los alumnos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21780B4-FD3E-4901-B500-BF80BF9A1F37}"/>
              </a:ext>
            </a:extLst>
          </p:cNvPr>
          <p:cNvSpPr txBox="1"/>
          <p:nvPr/>
        </p:nvSpPr>
        <p:spPr>
          <a:xfrm>
            <a:off x="970647" y="5353243"/>
            <a:ext cx="526284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Los documentos que integran el expediente del alumno son: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 acta de nacimiento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 CURP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 ultima boleta de calificaciones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Copia del INE de padre/madre/tutores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Comprobante de domicilio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Ficha de Identificación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Entrevista al alumno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Entrevista a los padres de familia</a:t>
            </a:r>
            <a:b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</a:br>
            <a:endParaRPr lang="es-MX" sz="1600" dirty="0"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pic>
        <p:nvPicPr>
          <p:cNvPr id="18" name="Picture 4" descr="Ilustración de vector de dibujos animados de icono de ...">
            <a:extLst>
              <a:ext uri="{FF2B5EF4-FFF2-40B4-BE49-F238E27FC236}">
                <a16:creationId xmlns:a16="http://schemas.microsoft.com/office/drawing/2014/main" id="{9B36291D-D329-4C9F-8270-10485486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0B7"/>
              </a:clrFrom>
              <a:clrTo>
                <a:srgbClr val="FFF0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65" y="7518880"/>
            <a:ext cx="1793970" cy="179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378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8E398-C38C-4927-989D-4C0EB016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2C753D-8277-4F5E-9D1C-9C31D37E6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B5110E5-64E8-4BB8-8610-47C871CDEDB6}"/>
              </a:ext>
            </a:extLst>
          </p:cNvPr>
          <p:cNvSpPr/>
          <p:nvPr/>
        </p:nvSpPr>
        <p:spPr>
          <a:xfrm>
            <a:off x="747324" y="45116"/>
            <a:ext cx="5639188" cy="441827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745E62B-50EE-4B51-BD89-8B3B25DA539A}"/>
              </a:ext>
            </a:extLst>
          </p:cNvPr>
          <p:cNvSpPr/>
          <p:nvPr/>
        </p:nvSpPr>
        <p:spPr>
          <a:xfrm>
            <a:off x="152847" y="45116"/>
            <a:ext cx="594477" cy="4418273"/>
          </a:xfrm>
          <a:prstGeom prst="rect">
            <a:avLst/>
          </a:prstGeom>
          <a:solidFill>
            <a:srgbClr val="FFF8EB"/>
          </a:solidFill>
          <a:ln>
            <a:solidFill>
              <a:srgbClr val="FFD7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775D138-EF8F-4691-AC40-82AD1510F9B5}"/>
              </a:ext>
            </a:extLst>
          </p:cNvPr>
          <p:cNvSpPr/>
          <p:nvPr/>
        </p:nvSpPr>
        <p:spPr>
          <a:xfrm>
            <a:off x="747324" y="4572000"/>
            <a:ext cx="5639188" cy="4418273"/>
          </a:xfrm>
          <a:prstGeom prst="rect">
            <a:avLst/>
          </a:prstGeom>
          <a:solidFill>
            <a:srgbClr val="FFE471"/>
          </a:solidFill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B8CB514-E08F-43BB-850C-F00A6A058723}"/>
              </a:ext>
            </a:extLst>
          </p:cNvPr>
          <p:cNvSpPr/>
          <p:nvPr/>
        </p:nvSpPr>
        <p:spPr>
          <a:xfrm>
            <a:off x="152847" y="4572000"/>
            <a:ext cx="594477" cy="4418273"/>
          </a:xfrm>
          <a:prstGeom prst="rect">
            <a:avLst/>
          </a:prstGeom>
          <a:solidFill>
            <a:srgbClr val="FFF8EB"/>
          </a:solidFill>
          <a:ln>
            <a:solidFill>
              <a:srgbClr val="FFD7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EC42790-DBEA-4173-8C4A-C1CAC1052D91}"/>
              </a:ext>
            </a:extLst>
          </p:cNvPr>
          <p:cNvSpPr txBox="1"/>
          <p:nvPr/>
        </p:nvSpPr>
        <p:spPr>
          <a:xfrm>
            <a:off x="747322" y="721529"/>
            <a:ext cx="56391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La hora de entrada es a las 8:00am cumpliendo con el reglamento establecido, la salida es a las 12:30(Favor de ser puntual) Tolerancia de 10 minutos al igual que ustedes mi familia me espera.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La clase de educación física es: Martes y Jueves.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El horario de recreo es a las 10:30am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9F3CADC-3A6F-49D2-88C9-264334CAEDB5}"/>
              </a:ext>
            </a:extLst>
          </p:cNvPr>
          <p:cNvSpPr/>
          <p:nvPr/>
        </p:nvSpPr>
        <p:spPr>
          <a:xfrm>
            <a:off x="590572" y="223630"/>
            <a:ext cx="5557545" cy="443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Horario </a:t>
            </a:r>
          </a:p>
        </p:txBody>
      </p:sp>
      <p:sp>
        <p:nvSpPr>
          <p:cNvPr id="20" name="CuadroTexto 19" descr="&#10;a">
            <a:extLst>
              <a:ext uri="{FF2B5EF4-FFF2-40B4-BE49-F238E27FC236}">
                <a16:creationId xmlns:a16="http://schemas.microsoft.com/office/drawing/2014/main" id="{87EE6C03-61FB-44D3-81FD-669864DDB946}"/>
              </a:ext>
            </a:extLst>
          </p:cNvPr>
          <p:cNvSpPr txBox="1"/>
          <p:nvPr/>
        </p:nvSpPr>
        <p:spPr>
          <a:xfrm>
            <a:off x="736825" y="5049840"/>
            <a:ext cx="56496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Papá y mamá  sus hijos inician  un nuevo ciclo escolar, para eso se les pide su ayuda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Participar en las actividades y requerimientos de la escuela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Respetar a sus compañeros y maestros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Cumplir con las tareas en tiempo y forma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Ser puntual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Ser ordenado y limpio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Llevar lonche saludable y termo o botella de agua.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Cumplir con el material solicitado para un mejor desempeño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C9167B0-147C-4E1F-82AF-44DD34ED72E5}"/>
              </a:ext>
            </a:extLst>
          </p:cNvPr>
          <p:cNvSpPr/>
          <p:nvPr/>
        </p:nvSpPr>
        <p:spPr>
          <a:xfrm>
            <a:off x="742075" y="4534818"/>
            <a:ext cx="5557545" cy="443593"/>
          </a:xfrm>
          <a:prstGeom prst="rect">
            <a:avLst/>
          </a:prstGeom>
          <a:noFill/>
          <a:ln>
            <a:solidFill>
              <a:srgbClr val="FFE4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Tareas y apoyos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1318E4B-4585-4A88-A21E-3A0AA2E481D6}"/>
              </a:ext>
            </a:extLst>
          </p:cNvPr>
          <p:cNvSpPr/>
          <p:nvPr/>
        </p:nvSpPr>
        <p:spPr>
          <a:xfrm>
            <a:off x="697496" y="2187820"/>
            <a:ext cx="5557545" cy="443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Evaluación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87EFF07-31F3-4F2D-B9BC-4DFBE64FB5AF}"/>
              </a:ext>
            </a:extLst>
          </p:cNvPr>
          <p:cNvSpPr txBox="1"/>
          <p:nvPr/>
        </p:nvSpPr>
        <p:spPr>
          <a:xfrm>
            <a:off x="774205" y="2533648"/>
            <a:ext cx="5649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Century Gothic" panose="020B0502020202020204" pitchFamily="34" charset="0"/>
                <a:cs typeface="Aharoni" panose="02010803020104030203" pitchFamily="2" charset="-79"/>
              </a:rPr>
              <a:t>Aspectos que se tomaran en cuenta para la evaluación de los alumnos.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E29DFFA-1FAE-4E4E-9EFC-D630F64AE932}"/>
              </a:ext>
            </a:extLst>
          </p:cNvPr>
          <p:cNvSpPr txBox="1"/>
          <p:nvPr/>
        </p:nvSpPr>
        <p:spPr>
          <a:xfrm>
            <a:off x="1147988" y="3155755"/>
            <a:ext cx="1934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Trabajo diario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Participación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Proyectos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388185-12C9-40EA-A730-E2100F5F359A}"/>
              </a:ext>
            </a:extLst>
          </p:cNvPr>
          <p:cNvSpPr txBox="1"/>
          <p:nvPr/>
        </p:nvSpPr>
        <p:spPr>
          <a:xfrm>
            <a:off x="3781631" y="3155754"/>
            <a:ext cx="2366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Trabajo en equipo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600" dirty="0">
                <a:latin typeface="Aharoni" panose="02010803020104030203" pitchFamily="2" charset="-79"/>
                <a:cs typeface="Aharoni" panose="02010803020104030203" pitchFamily="2" charset="-79"/>
              </a:rPr>
              <a:t>Examen</a:t>
            </a:r>
          </a:p>
        </p:txBody>
      </p:sp>
      <p:pic>
        <p:nvPicPr>
          <p:cNvPr id="1026" name="Picture 2" descr="Dibujo para colorear reloj">
            <a:extLst>
              <a:ext uri="{FF2B5EF4-FFF2-40B4-BE49-F238E27FC236}">
                <a16:creationId xmlns:a16="http://schemas.microsoft.com/office/drawing/2014/main" id="{6943DDA6-8BE4-4634-B156-726F71227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652" y="-53631"/>
            <a:ext cx="765301" cy="108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ustración de vector de dibujos animados de icono de ...">
            <a:extLst>
              <a:ext uri="{FF2B5EF4-FFF2-40B4-BE49-F238E27FC236}">
                <a16:creationId xmlns:a16="http://schemas.microsoft.com/office/drawing/2014/main" id="{FB542AD1-3638-4A37-9ED1-7ADDC5E2D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0B7"/>
              </a:clrFrom>
              <a:clrTo>
                <a:srgbClr val="FFF0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2744" y="5335059"/>
            <a:ext cx="1793970" cy="179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ínea llena de icono de registros médicos. dibujos animados ...">
            <a:extLst>
              <a:ext uri="{FF2B5EF4-FFF2-40B4-BE49-F238E27FC236}">
                <a16:creationId xmlns:a16="http://schemas.microsoft.com/office/drawing/2014/main" id="{9451789C-EC8D-41D3-9003-313494592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187" y="3065489"/>
            <a:ext cx="1147988" cy="11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amilia Para Colorear PNG Imágenes Transparentes - Pngtree">
            <a:extLst>
              <a:ext uri="{FF2B5EF4-FFF2-40B4-BE49-F238E27FC236}">
                <a16:creationId xmlns:a16="http://schemas.microsoft.com/office/drawing/2014/main" id="{813B962B-274B-4B18-BF32-BF5F2B766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957" y="5699477"/>
            <a:ext cx="1429552" cy="142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064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3A23E-B832-44C7-A3AA-AEDD4014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6A641C8-4BF4-4F69-8F6B-5B96C0C74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99" y="140813"/>
            <a:ext cx="6522203" cy="8866710"/>
          </a:xfrm>
        </p:spPr>
      </p:pic>
    </p:spTree>
    <p:extLst>
      <p:ext uri="{BB962C8B-B14F-4D97-AF65-F5344CB8AC3E}">
        <p14:creationId xmlns:p14="http://schemas.microsoft.com/office/powerpoint/2010/main" val="2954598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1020</TotalTime>
  <Words>639</Words>
  <Application>Microsoft Office PowerPoint</Application>
  <PresentationFormat>Carta (216 x 279 mm)</PresentationFormat>
  <Paragraphs>96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20" baseType="lpstr">
      <vt:lpstr>AGThrowingShade</vt:lpstr>
      <vt:lpstr>Chewy</vt:lpstr>
      <vt:lpstr>DO-Sans PRO</vt:lpstr>
      <vt:lpstr>Aharoni</vt:lpstr>
      <vt:lpstr>Arial</vt:lpstr>
      <vt:lpstr>Calibri</vt:lpstr>
      <vt:lpstr>Calibri Light</vt:lpstr>
      <vt:lpstr>Century Gothic</vt:lpstr>
      <vt:lpstr>HelloKennedy</vt:lpstr>
      <vt:lpstr>Stencil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Editor</cp:lastModifiedBy>
  <cp:revision>27</cp:revision>
  <cp:lastPrinted>2024-08-16T14:26:47Z</cp:lastPrinted>
  <dcterms:created xsi:type="dcterms:W3CDTF">2024-08-15T18:47:57Z</dcterms:created>
  <dcterms:modified xsi:type="dcterms:W3CDTF">2024-08-16T16:39:39Z</dcterms:modified>
</cp:coreProperties>
</file>